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286" r:id="rId5"/>
    <p:sldId id="287" r:id="rId6"/>
    <p:sldId id="288" r:id="rId7"/>
    <p:sldId id="289" r:id="rId8"/>
    <p:sldId id="290" r:id="rId9"/>
    <p:sldId id="291" r:id="rId10"/>
    <p:sldId id="292" r:id="rId11"/>
    <p:sldId id="293" r:id="rId12"/>
    <p:sldId id="294" r:id="rId13"/>
    <p:sldId id="295"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 id="392" r:id="rId110"/>
    <p:sldId id="393" r:id="rId111"/>
    <p:sldId id="394" r:id="rId112"/>
    <p:sldId id="395" r:id="rId113"/>
    <p:sldId id="396" r:id="rId114"/>
    <p:sldId id="285" r:id="rId1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551"/>
    <a:srgbClr val="F2F9F9"/>
    <a:srgbClr val="FFF7C7"/>
    <a:srgbClr val="F8F7E0"/>
    <a:srgbClr val="EEFDFD"/>
    <a:srgbClr val="F3F3F3"/>
    <a:srgbClr val="E9F2DF"/>
    <a:srgbClr val="11A7FC"/>
    <a:srgbClr val="95D127"/>
    <a:srgbClr val="FF8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94660"/>
  </p:normalViewPr>
  <p:slideViewPr>
    <p:cSldViewPr snapToGrid="0" showGuides="1">
      <p:cViewPr varScale="1">
        <p:scale>
          <a:sx n="84" d="100"/>
          <a:sy n="84" d="100"/>
        </p:scale>
        <p:origin x="372" y="84"/>
      </p:cViewPr>
      <p:guideLst>
        <p:guide orient="horz" pos="22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27.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64.wmf"/><Relationship Id="rId4" Type="http://schemas.openxmlformats.org/officeDocument/2006/relationships/image" Target="../media/image63.wmf"/><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83.wmf"/><Relationship Id="rId4" Type="http://schemas.openxmlformats.org/officeDocument/2006/relationships/image" Target="../media/image82.wmf"/><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91.wmf"/><Relationship Id="rId1" Type="http://schemas.openxmlformats.org/officeDocument/2006/relationships/image" Target="../media/image90.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93.wmf"/><Relationship Id="rId3" Type="http://schemas.openxmlformats.org/officeDocument/2006/relationships/image" Target="../media/image89.wmf"/><Relationship Id="rId2" Type="http://schemas.openxmlformats.org/officeDocument/2006/relationships/image" Target="../media/image92.wmf"/><Relationship Id="rId1" Type="http://schemas.openxmlformats.org/officeDocument/2006/relationships/image" Target="../media/image9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01.wmf"/><Relationship Id="rId7" Type="http://schemas.openxmlformats.org/officeDocument/2006/relationships/image" Target="../media/image100.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7.vml.rels><?xml version="1.0" encoding="UTF-8" standalone="yes"?>
<Relationships xmlns="http://schemas.openxmlformats.org/package/2006/relationships"><Relationship Id="rId7" Type="http://schemas.openxmlformats.org/officeDocument/2006/relationships/image" Target="../media/image106.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89.wmf"/><Relationship Id="rId1" Type="http://schemas.openxmlformats.org/officeDocument/2006/relationships/image" Target="../media/image91.w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111.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13.wmf"/><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21.wmf"/><Relationship Id="rId4" Type="http://schemas.openxmlformats.org/officeDocument/2006/relationships/image" Target="../media/image120.wmf"/><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33.vml.rels><?xml version="1.0" encoding="UTF-8" standalone="yes"?>
<Relationships xmlns="http://schemas.openxmlformats.org/package/2006/relationships"><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92.wmf"/></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134.wmf"/><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133.wmf"/><Relationship Id="rId1" Type="http://schemas.openxmlformats.org/officeDocument/2006/relationships/image" Target="../media/image13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7.vml.rels><?xml version="1.0" encoding="UTF-8" standalone="yes"?>
<Relationships xmlns="http://schemas.openxmlformats.org/package/2006/relationships"><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39.wmf"/><Relationship Id="rId3" Type="http://schemas.openxmlformats.org/officeDocument/2006/relationships/image" Target="../media/image138.wmf"/><Relationship Id="rId2" Type="http://schemas.openxmlformats.org/officeDocument/2006/relationships/image" Target="../media/image136.wmf"/><Relationship Id="rId1" Type="http://schemas.openxmlformats.org/officeDocument/2006/relationships/image" Target="../media/image135.wmf"/></Relationships>
</file>

<file path=ppt/drawings/_rels/vmlDrawing38.vml.rels><?xml version="1.0" encoding="UTF-8" standalone="yes"?>
<Relationships xmlns="http://schemas.openxmlformats.org/package/2006/relationships"><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4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1.vml.rels><?xml version="1.0" encoding="UTF-8" standalone="yes"?>
<Relationships xmlns="http://schemas.openxmlformats.org/package/2006/relationships"><Relationship Id="rId4" Type="http://schemas.openxmlformats.org/officeDocument/2006/relationships/image" Target="../media/image151.wmf"/><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5.vml.rels><?xml version="1.0" encoding="UTF-8" standalone="yes"?>
<Relationships xmlns="http://schemas.openxmlformats.org/package/2006/relationships"><Relationship Id="rId4" Type="http://schemas.openxmlformats.org/officeDocument/2006/relationships/image" Target="../media/image165.wmf"/><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5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7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86.wmf"/><Relationship Id="rId7" Type="http://schemas.openxmlformats.org/officeDocument/2006/relationships/image" Target="../media/image185.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image" Target="../media/image136.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6" Type="http://schemas.openxmlformats.org/officeDocument/2006/relationships/image" Target="../media/image191.wmf"/><Relationship Id="rId5" Type="http://schemas.openxmlformats.org/officeDocument/2006/relationships/image" Target="../media/image190.wmf"/><Relationship Id="rId4" Type="http://schemas.openxmlformats.org/officeDocument/2006/relationships/image" Target="../media/image189.wmf"/><Relationship Id="rId3" Type="http://schemas.openxmlformats.org/officeDocument/2006/relationships/image" Target="../media/image136.wmf"/><Relationship Id="rId2" Type="http://schemas.openxmlformats.org/officeDocument/2006/relationships/image" Target="../media/image188.wmf"/><Relationship Id="rId1" Type="http://schemas.openxmlformats.org/officeDocument/2006/relationships/image" Target="../media/image187.wmf"/></Relationships>
</file>

<file path=ppt/drawings/_rels/vmlDrawing51.vml.rels><?xml version="1.0" encoding="UTF-8" standalone="yes"?>
<Relationships xmlns="http://schemas.openxmlformats.org/package/2006/relationships"><Relationship Id="rId5" Type="http://schemas.openxmlformats.org/officeDocument/2006/relationships/image" Target="../media/image196.wmf"/><Relationship Id="rId4" Type="http://schemas.openxmlformats.org/officeDocument/2006/relationships/image" Target="../media/image195.wmf"/><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s>
</file>

<file path=ppt/drawings/_rels/vmlDrawing52.vml.rels><?xml version="1.0" encoding="UTF-8" standalone="yes"?>
<Relationships xmlns="http://schemas.openxmlformats.org/package/2006/relationships"><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s>
</file>

<file path=ppt/drawings/_rels/vmlDrawing53.vml.rels><?xml version="1.0" encoding="UTF-8" standalone="yes"?>
<Relationships xmlns="http://schemas.openxmlformats.org/package/2006/relationships"><Relationship Id="rId5" Type="http://schemas.openxmlformats.org/officeDocument/2006/relationships/image" Target="../media/image207.w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54.vml.rels><?xml version="1.0" encoding="UTF-8" standalone="yes"?>
<Relationships xmlns="http://schemas.openxmlformats.org/package/2006/relationships"><Relationship Id="rId4" Type="http://schemas.openxmlformats.org/officeDocument/2006/relationships/image" Target="../media/image209.wmf"/><Relationship Id="rId3" Type="http://schemas.openxmlformats.org/officeDocument/2006/relationships/image" Target="../media/image208.wmf"/><Relationship Id="rId2" Type="http://schemas.openxmlformats.org/officeDocument/2006/relationships/image" Target="../media/image204.wmf"/><Relationship Id="rId1" Type="http://schemas.openxmlformats.org/officeDocument/2006/relationships/image" Target="../media/image207.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212.wmf"/><Relationship Id="rId3" Type="http://schemas.openxmlformats.org/officeDocument/2006/relationships/image" Target="../media/image211.wmf"/><Relationship Id="rId2" Type="http://schemas.openxmlformats.org/officeDocument/2006/relationships/image" Target="../media/image191.wmf"/><Relationship Id="rId1" Type="http://schemas.openxmlformats.org/officeDocument/2006/relationships/image" Target="../media/image21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57.vml.rels><?xml version="1.0" encoding="UTF-8" standalone="yes"?>
<Relationships xmlns="http://schemas.openxmlformats.org/package/2006/relationships"><Relationship Id="rId5" Type="http://schemas.openxmlformats.org/officeDocument/2006/relationships/image" Target="../media/image218.wmf"/><Relationship Id="rId4" Type="http://schemas.openxmlformats.org/officeDocument/2006/relationships/image" Target="../media/image213.wmf"/><Relationship Id="rId3" Type="http://schemas.openxmlformats.org/officeDocument/2006/relationships/image" Target="../media/image217.wmf"/><Relationship Id="rId2" Type="http://schemas.openxmlformats.org/officeDocument/2006/relationships/image" Target="../media/image187.wmf"/><Relationship Id="rId1" Type="http://schemas.openxmlformats.org/officeDocument/2006/relationships/image" Target="../media/image21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9.vml.rels><?xml version="1.0" encoding="UTF-8" standalone="yes"?>
<Relationships xmlns="http://schemas.openxmlformats.org/package/2006/relationships"><Relationship Id="rId4" Type="http://schemas.openxmlformats.org/officeDocument/2006/relationships/image" Target="../media/image222.wmf"/><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9.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126.wmf"/><Relationship Id="rId1" Type="http://schemas.openxmlformats.org/officeDocument/2006/relationships/image" Target="../media/image125.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68.vml.rels><?xml version="1.0" encoding="UTF-8" standalone="yes"?>
<Relationships xmlns="http://schemas.openxmlformats.org/package/2006/relationships"><Relationship Id="rId4" Type="http://schemas.openxmlformats.org/officeDocument/2006/relationships/image" Target="../media/image241.wmf"/><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3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30.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34E9-2BD2-426A-A5CB-F9323A3329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E5E20-B8E7-4526-9878-C0CF8296F4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p>
            <a:pPr lvl="0" eaLnBrk="1" hangingPunct="1">
              <a:spcBef>
                <a:spcPct val="0"/>
              </a:spcBef>
            </a:pPr>
            <a:r>
              <a:rPr lang="zh-CN" altLang="en-US" dirty="0"/>
              <a:t>封面标题特殊字体为百度简综艺。可以自行下载使用或改为微软雅黑。</a:t>
            </a: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p>
            <a:pPr lvl="0" eaLnBrk="1" hangingPunct="1">
              <a:spcBef>
                <a:spcPct val="0"/>
              </a:spcBef>
            </a:pPr>
            <a:r>
              <a:rPr lang="zh-CN" altLang="en-US" dirty="0"/>
              <a:t>封面标题特殊字体为百度简综艺。可以自行下载使用或改为微软雅黑。</a:t>
            </a: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http://www.cnblogs.com/ooon/p/5721119.html</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Ф</a:t>
            </a:r>
            <a:r>
              <a:rPr lang="zh-CN" altLang="en-US">
                <a:sym typeface="+mn-ea"/>
              </a:rPr>
              <a:t>：</a:t>
            </a:r>
            <a:r>
              <a:rPr lang="en-US" altLang="zh-CN">
                <a:sym typeface="+mn-ea"/>
              </a:rPr>
              <a:t>faì</a:t>
            </a:r>
            <a:endParaRPr lang="en-US" altLang="zh-CN">
              <a:sym typeface="+mn-ea"/>
            </a:endParaRPr>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https://www.jianshu.com/p/55458caf0814</a:t>
            </a:r>
            <a:endParaRPr lang="zh-CN" altLang="en-US"/>
          </a:p>
          <a:p>
            <a:r>
              <a:rPr lang="zh-CN" altLang="en-US">
                <a:sym typeface="+mn-ea"/>
              </a:rPr>
              <a:t>http://www.cnblogs.com/pinard/p/6111471.html</a:t>
            </a:r>
            <a:endParaRPr lang="zh-CN" altLang="en-US"/>
          </a:p>
          <a:p>
            <a:r>
              <a:rPr lang="zh-CN" altLang="en-US">
                <a:sym typeface="+mn-ea"/>
              </a:rPr>
              <a:t>http://blog.csdn.net/luoshixian099/article/details/51227754</a:t>
            </a:r>
            <a:endParaRPr lang="zh-CN" altLang="en-US"/>
          </a:p>
          <a:p>
            <a:r>
              <a:rPr lang="zh-CN" altLang="en-US">
                <a:sym typeface="+mn-ea"/>
              </a:rPr>
              <a:t>https://www.cnblogs.com/zangrunqiang/p/5515872.html</a:t>
            </a:r>
            <a:endParaRPr lang="zh-CN" altLang="en-US"/>
          </a:p>
          <a:p>
            <a:r>
              <a:rPr lang="zh-CN" altLang="en-US">
                <a:sym typeface="+mn-ea"/>
              </a:rPr>
              <a:t>代码：http://blog.csdn.net/willbkimps/article/details/54697698</a:t>
            </a:r>
            <a:endParaRPr lang="zh-CN" altLang="en-US"/>
          </a:p>
          <a:p>
            <a:r>
              <a:rPr lang="zh-CN" altLang="en-US">
                <a:sym typeface="+mn-ea"/>
              </a:rPr>
              <a:t>Sequential Minimal Optimization</a:t>
            </a:r>
            <a:endParaRPr lang="zh-CN" altLang="en-US"/>
          </a:p>
          <a:p>
            <a:r>
              <a:rPr lang="zh-CN" altLang="en-US">
                <a:sym typeface="+mn-ea"/>
              </a:rPr>
              <a:t>http://scikit-learn.org/dev/modules/svm.html</a:t>
            </a:r>
            <a:endParaRPr lang="zh-CN" altLang="en-US"/>
          </a:p>
          <a:p>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http://blog.csdn.net/qq_34531825/article/details/52891780</a:t>
            </a:r>
            <a:endParaRPr lang="zh-CN" altLang="en-US"/>
          </a:p>
          <a:p>
            <a:r>
              <a:rPr lang="zh-CN" altLang="en-US">
                <a:sym typeface="+mn-ea"/>
              </a:rPr>
              <a:t>http://www.svms.org/regression/SmSc98.pdf</a:t>
            </a:r>
            <a:endParaRPr lang="zh-CN" altLang="en-US"/>
          </a:p>
          <a:p>
            <a:r>
              <a:rPr lang="zh-CN" altLang="en-US">
                <a:sym typeface="+mn-ea"/>
              </a:rPr>
              <a:t>http://scikit-learn.org/dev/modules/svm.html</a:t>
            </a:r>
            <a:endParaRPr lang="zh-CN" altLang="en-US"/>
          </a:p>
          <a:p>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608455" y="581343"/>
            <a:ext cx="9144000" cy="2387600"/>
          </a:xfrm>
        </p:spPr>
        <p:txBody>
          <a:bodyPr anchor="b"/>
          <a:lstStyle>
            <a:lvl1pPr algn="ctr">
              <a:defRPr kumimoji="0" lang="zh-CN" altLang="en-US" sz="4400" b="1" i="0" u="none" strike="noStrike" kern="1200" cap="none" spc="0" normalizeH="0" baseline="0" noProof="1" dirty="0">
                <a:solidFill>
                  <a:schemeClr val="accent1">
                    <a:lumMod val="75000"/>
                  </a:schemeClr>
                </a:solidFill>
                <a:latin typeface="微软雅黑" panose="020B0503020204020204" charset="-122"/>
                <a:ea typeface="微软雅黑" panose="020B0503020204020204" charset="-122"/>
                <a:cs typeface="+mn-cs"/>
                <a:sym typeface="+mn-ea"/>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kumimoji="0" lang="zh-CN" altLang="en-US" sz="3600" b="1" i="0" u="none" strike="noStrike" kern="1200" cap="none" spc="0" normalizeH="0" baseline="0" noProof="1" dirty="0">
                <a:solidFill>
                  <a:schemeClr val="bg1">
                    <a:lumMod val="50000"/>
                  </a:schemeClr>
                </a:solidFill>
                <a:latin typeface="微软雅黑" panose="020B0503020204020204" charset="-122"/>
                <a:ea typeface="微软雅黑" panose="020B0503020204020204" charset="-122"/>
                <a:cs typeface="+mn-cs"/>
                <a:sym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390" y="165100"/>
            <a:ext cx="10515600" cy="1097280"/>
          </a:xfr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charset="-122"/>
                <a:ea typeface="微软雅黑" panose="020B0503020204020204" charset="-122"/>
                <a:cs typeface="+mn-cs"/>
                <a:sym typeface="+mn-ea"/>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200150"/>
            <a:ext cx="10515600" cy="4977130"/>
          </a:xfrm>
        </p:spPr>
        <p:txBody>
          <a:bodyPr/>
          <a:lstStyle>
            <a:lvl1pPr eaLnBrk="1" fontAlgn="auto" latinLnBrk="0" hangingPunct="1">
              <a:lnSpc>
                <a:spcPct val="150000"/>
              </a:lnSpc>
              <a:defRPr>
                <a:latin typeface="微软雅黑" panose="020B0503020204020204" charset="-122"/>
                <a:ea typeface="微软雅黑" panose="020B0503020204020204" charset="-122"/>
              </a:defRPr>
            </a:lvl1pPr>
            <a:lvl2pPr eaLnBrk="1" fontAlgn="auto" latinLnBrk="0" hangingPunct="1">
              <a:lnSpc>
                <a:spcPct val="150000"/>
              </a:lnSpc>
              <a:defRPr>
                <a:latin typeface="微软雅黑" panose="020B0503020204020204" charset="-122"/>
                <a:ea typeface="微软雅黑" panose="020B0503020204020204" charset="-122"/>
              </a:defRPr>
            </a:lvl2pPr>
            <a:lvl3pPr eaLnBrk="1" fontAlgn="auto" latinLnBrk="0" hangingPunct="1">
              <a:lnSpc>
                <a:spcPct val="150000"/>
              </a:lnSpc>
              <a:defRPr>
                <a:latin typeface="微软雅黑" panose="020B0503020204020204" charset="-122"/>
                <a:ea typeface="微软雅黑" panose="020B0503020204020204" charset="-122"/>
              </a:defRPr>
            </a:lvl3pPr>
            <a:lvl4pPr eaLnBrk="1" fontAlgn="auto" latinLnBrk="0" hangingPunct="1">
              <a:lnSpc>
                <a:spcPct val="150000"/>
              </a:lnSpc>
              <a:defRPr>
                <a:latin typeface="微软雅黑" panose="020B0503020204020204" charset="-122"/>
                <a:ea typeface="微软雅黑" panose="020B0503020204020204" charset="-122"/>
              </a:defRPr>
            </a:lvl4pPr>
            <a:lvl5pPr eaLnBrk="1" fontAlgn="auto" latinLnBrk="0" hangingPunct="1">
              <a:lnSpc>
                <a:spcPct val="150000"/>
              </a:lnSpc>
              <a:defRPr>
                <a:latin typeface="微软雅黑" panose="020B0503020204020204" charset="-122"/>
                <a:ea typeface="微软雅黑" panose="020B050302020402020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
        <p:nvSpPr>
          <p:cNvPr id="10" name="矩形 3"/>
          <p:cNvSpPr>
            <a:spLocks noChangeArrowheads="1"/>
          </p:cNvSpPr>
          <p:nvPr userDrawn="1"/>
        </p:nvSpPr>
        <p:spPr bwMode="auto">
          <a:xfrm>
            <a:off x="0" y="436245"/>
            <a:ext cx="1002030" cy="4337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4804410" y="2927350"/>
            <a:ext cx="2481580" cy="83883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8" y="330212"/>
            <a:ext cx="871746" cy="294330"/>
          </a:xfrm>
          <a:prstGeom prst="rect">
            <a:avLst/>
          </a:prstGeom>
        </p:spPr>
      </p:pic>
      <p:sp>
        <p:nvSpPr>
          <p:cNvPr id="25" name="矩形 24"/>
          <p:cNvSpPr/>
          <p:nvPr userDrawn="1"/>
        </p:nvSpPr>
        <p:spPr>
          <a:xfrm>
            <a:off x="0" y="0"/>
            <a:ext cx="334618"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3756" y="189399"/>
            <a:ext cx="118562"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78239" y="165837"/>
            <a:ext cx="1554480" cy="275590"/>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3"/>
            <a:ext cx="2479636" cy="213995"/>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83" y="1541445"/>
            <a:ext cx="11180176" cy="4722757"/>
          </a:xfrm>
        </p:spPr>
        <p:txBody>
          <a:bodyPr/>
          <a:lstStyle>
            <a:lvl1pPr>
              <a:lnSpc>
                <a:spcPts val="3200"/>
              </a:lnSpc>
              <a:buSzPct val="80000"/>
              <a:buFontTx/>
              <a:buBlip>
                <a:blip r:embed="rId3"/>
              </a:buBlip>
              <a:defRPr sz="2800" b="0">
                <a:solidFill>
                  <a:schemeClr val="tx1"/>
                </a:solidFill>
                <a:latin typeface="微软雅黑" panose="020B0503020204020204" charset="-122"/>
                <a:ea typeface="微软雅黑" panose="020B0503020204020204" charset="-122"/>
              </a:defRPr>
            </a:lvl1pPr>
            <a:lvl2pPr>
              <a:lnSpc>
                <a:spcPts val="3200"/>
              </a:lnSpc>
              <a:buSzPct val="100000"/>
              <a:buFontTx/>
              <a:buBlip>
                <a:blip r:embed="rId4"/>
              </a:buBlip>
              <a:defRPr sz="2400" b="0">
                <a:solidFill>
                  <a:schemeClr val="tx1"/>
                </a:solidFill>
                <a:latin typeface="微软雅黑" panose="020B0503020204020204" charset="-122"/>
                <a:ea typeface="微软雅黑" panose="020B0503020204020204" charset="-122"/>
              </a:defRPr>
            </a:lvl2pPr>
            <a:lvl3pPr>
              <a:lnSpc>
                <a:spcPts val="3200"/>
              </a:lnSpc>
              <a:buClr>
                <a:schemeClr val="tx2"/>
              </a:buClr>
              <a:buSzPct val="85000"/>
              <a:buFontTx/>
              <a:buBlip>
                <a:blip r:embed="rId5"/>
              </a:buBlip>
              <a:defRPr sz="2000" b="0">
                <a:solidFill>
                  <a:schemeClr val="tx1"/>
                </a:solidFill>
                <a:latin typeface="微软雅黑" panose="020B0503020204020204" charset="-122"/>
                <a:ea typeface="微软雅黑" panose="020B050302020402020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534" y="262206"/>
            <a:ext cx="8230886" cy="752336"/>
          </a:xfrm>
        </p:spPr>
        <p:txBody>
          <a:bodyPr/>
          <a:lstStyle>
            <a:lvl1pPr algn="ctr">
              <a:defRPr sz="2800" b="1">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63.vml"/><Relationship Id="rId7" Type="http://schemas.openxmlformats.org/officeDocument/2006/relationships/slideLayout" Target="../slideLayouts/slideLayout2.xml"/><Relationship Id="rId6" Type="http://schemas.openxmlformats.org/officeDocument/2006/relationships/image" Target="../media/image226.wmf"/><Relationship Id="rId5" Type="http://schemas.openxmlformats.org/officeDocument/2006/relationships/oleObject" Target="../embeddings/oleObject222.bin"/><Relationship Id="rId4" Type="http://schemas.openxmlformats.org/officeDocument/2006/relationships/image" Target="../media/image225.wmf"/><Relationship Id="rId3" Type="http://schemas.openxmlformats.org/officeDocument/2006/relationships/oleObject" Target="../embeddings/oleObject221.bin"/><Relationship Id="rId2" Type="http://schemas.openxmlformats.org/officeDocument/2006/relationships/image" Target="../media/image229.wmf"/><Relationship Id="rId1" Type="http://schemas.openxmlformats.org/officeDocument/2006/relationships/oleObject" Target="../embeddings/oleObject220.bin"/></Relationships>
</file>

<file path=ppt/slides/_rels/slide101.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64.vml"/><Relationship Id="rId7" Type="http://schemas.openxmlformats.org/officeDocument/2006/relationships/slideLayout" Target="../slideLayouts/slideLayout2.xml"/><Relationship Id="rId6" Type="http://schemas.openxmlformats.org/officeDocument/2006/relationships/image" Target="../media/image230.wmf"/><Relationship Id="rId5" Type="http://schemas.openxmlformats.org/officeDocument/2006/relationships/oleObject" Target="../embeddings/oleObject225.bin"/><Relationship Id="rId4" Type="http://schemas.openxmlformats.org/officeDocument/2006/relationships/image" Target="../media/image126.wmf"/><Relationship Id="rId3" Type="http://schemas.openxmlformats.org/officeDocument/2006/relationships/oleObject" Target="../embeddings/oleObject224.bin"/><Relationship Id="rId2" Type="http://schemas.openxmlformats.org/officeDocument/2006/relationships/image" Target="../media/image125.wmf"/><Relationship Id="rId1" Type="http://schemas.openxmlformats.org/officeDocument/2006/relationships/oleObject" Target="../embeddings/oleObject223.bin"/></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65.vml"/><Relationship Id="rId5" Type="http://schemas.openxmlformats.org/officeDocument/2006/relationships/slideLayout" Target="../slideLayouts/slideLayout2.xml"/><Relationship Id="rId4" Type="http://schemas.openxmlformats.org/officeDocument/2006/relationships/image" Target="../media/image232.wmf"/><Relationship Id="rId3" Type="http://schemas.openxmlformats.org/officeDocument/2006/relationships/oleObject" Target="../embeddings/oleObject227.bin"/><Relationship Id="rId2" Type="http://schemas.openxmlformats.org/officeDocument/2006/relationships/image" Target="../media/image231.wmf"/><Relationship Id="rId1" Type="http://schemas.openxmlformats.org/officeDocument/2006/relationships/oleObject" Target="../embeddings/oleObject226.bin"/></Relationships>
</file>

<file path=ppt/slides/_rels/slide103.xml.rels><?xml version="1.0" encoding="UTF-8" standalone="yes"?>
<Relationships xmlns="http://schemas.openxmlformats.org/package/2006/relationships"><Relationship Id="rId8" Type="http://schemas.openxmlformats.org/officeDocument/2006/relationships/vmlDrawing" Target="../drawings/vmlDrawing66.vml"/><Relationship Id="rId7"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230.bin"/><Relationship Id="rId4" Type="http://schemas.openxmlformats.org/officeDocument/2006/relationships/image" Target="../media/image234.wmf"/><Relationship Id="rId3" Type="http://schemas.openxmlformats.org/officeDocument/2006/relationships/oleObject" Target="../embeddings/oleObject229.bin"/><Relationship Id="rId2" Type="http://schemas.openxmlformats.org/officeDocument/2006/relationships/image" Target="../media/image233.wmf"/><Relationship Id="rId1" Type="http://schemas.openxmlformats.org/officeDocument/2006/relationships/oleObject" Target="../embeddings/oleObject228.bin"/></Relationships>
</file>

<file path=ppt/slides/_rels/slide104.xml.rels><?xml version="1.0" encoding="UTF-8" standalone="yes"?>
<Relationships xmlns="http://schemas.openxmlformats.org/package/2006/relationships"><Relationship Id="rId6" Type="http://schemas.openxmlformats.org/officeDocument/2006/relationships/vmlDrawing" Target="../drawings/vmlDrawing67.vml"/><Relationship Id="rId5" Type="http://schemas.openxmlformats.org/officeDocument/2006/relationships/slideLayout" Target="../slideLayouts/slideLayout2.xml"/><Relationship Id="rId4" Type="http://schemas.openxmlformats.org/officeDocument/2006/relationships/image" Target="../media/image237.wmf"/><Relationship Id="rId3" Type="http://schemas.openxmlformats.org/officeDocument/2006/relationships/oleObject" Target="../embeddings/oleObject232.bin"/><Relationship Id="rId2" Type="http://schemas.openxmlformats.org/officeDocument/2006/relationships/image" Target="../media/image236.wmf"/><Relationship Id="rId1" Type="http://schemas.openxmlformats.org/officeDocument/2006/relationships/oleObject" Target="../embeddings/oleObject231.bin"/></Relationships>
</file>

<file path=ppt/slides/_rels/slide10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1.wmf"/><Relationship Id="rId7" Type="http://schemas.openxmlformats.org/officeDocument/2006/relationships/oleObject" Target="../embeddings/oleObject236.bin"/><Relationship Id="rId6" Type="http://schemas.openxmlformats.org/officeDocument/2006/relationships/image" Target="../media/image240.wmf"/><Relationship Id="rId5" Type="http://schemas.openxmlformats.org/officeDocument/2006/relationships/oleObject" Target="../embeddings/oleObject235.bin"/><Relationship Id="rId4" Type="http://schemas.openxmlformats.org/officeDocument/2006/relationships/image" Target="../media/image239.wmf"/><Relationship Id="rId3" Type="http://schemas.openxmlformats.org/officeDocument/2006/relationships/oleObject" Target="../embeddings/oleObject234.bin"/><Relationship Id="rId2" Type="http://schemas.openxmlformats.org/officeDocument/2006/relationships/image" Target="../media/image238.wmf"/><Relationship Id="rId10" Type="http://schemas.openxmlformats.org/officeDocument/2006/relationships/vmlDrawing" Target="../drawings/vmlDrawing68.vml"/><Relationship Id="rId1" Type="http://schemas.openxmlformats.org/officeDocument/2006/relationships/oleObject" Target="../embeddings/oleObject233.bin"/></Relationships>
</file>

<file path=ppt/slides/_rels/slide106.xml.rels><?xml version="1.0" encoding="UTF-8" standalone="yes"?>
<Relationships xmlns="http://schemas.openxmlformats.org/package/2006/relationships"><Relationship Id="rId8" Type="http://schemas.openxmlformats.org/officeDocument/2006/relationships/vmlDrawing" Target="../drawings/vmlDrawing69.vml"/><Relationship Id="rId7" Type="http://schemas.openxmlformats.org/officeDocument/2006/relationships/slideLayout" Target="../slideLayouts/slideLayout2.xml"/><Relationship Id="rId6" Type="http://schemas.openxmlformats.org/officeDocument/2006/relationships/image" Target="../media/image244.wmf"/><Relationship Id="rId5" Type="http://schemas.openxmlformats.org/officeDocument/2006/relationships/oleObject" Target="../embeddings/oleObject239.bin"/><Relationship Id="rId4" Type="http://schemas.openxmlformats.org/officeDocument/2006/relationships/image" Target="../media/image243.wmf"/><Relationship Id="rId3" Type="http://schemas.openxmlformats.org/officeDocument/2006/relationships/oleObject" Target="../embeddings/oleObject238.bin"/><Relationship Id="rId2" Type="http://schemas.openxmlformats.org/officeDocument/2006/relationships/image" Target="../media/image242.wmf"/><Relationship Id="rId1" Type="http://schemas.openxmlformats.org/officeDocument/2006/relationships/oleObject" Target="../embeddings/oleObject237.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wmf"/><Relationship Id="rId7" Type="http://schemas.openxmlformats.org/officeDocument/2006/relationships/oleObject" Target="../embeddings/oleObject12.bin"/><Relationship Id="rId6" Type="http://schemas.openxmlformats.org/officeDocument/2006/relationships/image" Target="../media/image26.wmf"/><Relationship Id="rId5" Type="http://schemas.openxmlformats.org/officeDocument/2006/relationships/oleObject" Target="../embeddings/oleObject11.bin"/><Relationship Id="rId4" Type="http://schemas.openxmlformats.org/officeDocument/2006/relationships/image" Target="../media/image25.wmf"/><Relationship Id="rId3" Type="http://schemas.openxmlformats.org/officeDocument/2006/relationships/oleObject" Target="../embeddings/oleObject10.bin"/><Relationship Id="rId2" Type="http://schemas.openxmlformats.org/officeDocument/2006/relationships/image" Target="../media/image24.wmf"/><Relationship Id="rId10" Type="http://schemas.openxmlformats.org/officeDocument/2006/relationships/vmlDrawing" Target="../drawings/vmlDrawing5.vml"/><Relationship Id="rId1"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15.bin"/><Relationship Id="rId4" Type="http://schemas.openxmlformats.org/officeDocument/2006/relationships/image" Target="../media/image29.wmf"/><Relationship Id="rId3" Type="http://schemas.openxmlformats.org/officeDocument/2006/relationships/oleObject" Target="../embeddings/oleObject14.bin"/><Relationship Id="rId2" Type="http://schemas.openxmlformats.org/officeDocument/2006/relationships/image" Target="../media/image28.wmf"/><Relationship Id="rId1"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35.wmf"/><Relationship Id="rId7" Type="http://schemas.openxmlformats.org/officeDocument/2006/relationships/oleObject" Target="../embeddings/oleObject18.bin"/><Relationship Id="rId6" Type="http://schemas.openxmlformats.org/officeDocument/2006/relationships/image" Target="../media/image34.wmf"/><Relationship Id="rId5" Type="http://schemas.openxmlformats.org/officeDocument/2006/relationships/oleObject" Target="../embeddings/oleObject17.bin"/><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wmf"/><Relationship Id="rId13" Type="http://schemas.openxmlformats.org/officeDocument/2006/relationships/vmlDrawing" Target="../drawings/vmlDrawing7.vml"/><Relationship Id="rId12" Type="http://schemas.openxmlformats.org/officeDocument/2006/relationships/slideLayout" Target="../slideLayouts/slideLayout2.xml"/><Relationship Id="rId11" Type="http://schemas.openxmlformats.org/officeDocument/2006/relationships/hyperlink" Target="https://wenku.baidu.com/view/ac56710e2e3f5727a5e962a7.html" TargetMode="External"/><Relationship Id="rId10" Type="http://schemas.openxmlformats.org/officeDocument/2006/relationships/image" Target="../media/image36.wmf"/><Relationship Id="rId1"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27.wmf"/><Relationship Id="rId7" Type="http://schemas.openxmlformats.org/officeDocument/2006/relationships/oleObject" Target="../embeddings/oleObject23.bin"/><Relationship Id="rId6" Type="http://schemas.openxmlformats.org/officeDocument/2006/relationships/image" Target="../media/image26.wmf"/><Relationship Id="rId5" Type="http://schemas.openxmlformats.org/officeDocument/2006/relationships/oleObject" Target="../embeddings/oleObject22.bin"/><Relationship Id="rId4" Type="http://schemas.openxmlformats.org/officeDocument/2006/relationships/image" Target="../media/image30.wmf"/><Relationship Id="rId3" Type="http://schemas.openxmlformats.org/officeDocument/2006/relationships/oleObject" Target="../embeddings/oleObject21.bin"/><Relationship Id="rId2" Type="http://schemas.openxmlformats.org/officeDocument/2006/relationships/image" Target="../media/image37.wmf"/><Relationship Id="rId12" Type="http://schemas.openxmlformats.org/officeDocument/2006/relationships/vmlDrawing" Target="../drawings/vmlDrawing8.vml"/><Relationship Id="rId11" Type="http://schemas.openxmlformats.org/officeDocument/2006/relationships/slideLayout" Target="../slideLayouts/slideLayout2.xml"/><Relationship Id="rId10" Type="http://schemas.openxmlformats.org/officeDocument/2006/relationships/image" Target="../media/image38.wmf"/><Relationship Id="rId1"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wmf"/><Relationship Id="rId2" Type="http://schemas.openxmlformats.org/officeDocument/2006/relationships/oleObject" Target="../embeddings/oleObject25.bin"/><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43.wmf"/><Relationship Id="rId2" Type="http://schemas.openxmlformats.org/officeDocument/2006/relationships/oleObject" Target="../embeddings/oleObject26.bin"/><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46.wmf"/><Relationship Id="rId7" Type="http://schemas.openxmlformats.org/officeDocument/2006/relationships/oleObject" Target="../embeddings/oleObject30.bin"/><Relationship Id="rId6" Type="http://schemas.openxmlformats.org/officeDocument/2006/relationships/image" Target="../media/image27.wmf"/><Relationship Id="rId5" Type="http://schemas.openxmlformats.org/officeDocument/2006/relationships/oleObject" Target="../embeddings/oleObject29.bin"/><Relationship Id="rId4" Type="http://schemas.openxmlformats.org/officeDocument/2006/relationships/image" Target="../media/image45.wmf"/><Relationship Id="rId3" Type="http://schemas.openxmlformats.org/officeDocument/2006/relationships/oleObject" Target="../embeddings/oleObject28.bin"/><Relationship Id="rId2" Type="http://schemas.openxmlformats.org/officeDocument/2006/relationships/image" Target="../media/image44.wmf"/><Relationship Id="rId14" Type="http://schemas.openxmlformats.org/officeDocument/2006/relationships/vmlDrawing" Target="../drawings/vmlDrawing11.vml"/><Relationship Id="rId13" Type="http://schemas.openxmlformats.org/officeDocument/2006/relationships/slideLayout" Target="../slideLayouts/slideLayout2.xml"/><Relationship Id="rId12" Type="http://schemas.openxmlformats.org/officeDocument/2006/relationships/image" Target="../media/image48.wmf"/><Relationship Id="rId11" Type="http://schemas.openxmlformats.org/officeDocument/2006/relationships/oleObject" Target="../embeddings/oleObject32.bin"/><Relationship Id="rId10" Type="http://schemas.openxmlformats.org/officeDocument/2006/relationships/image" Target="../media/image47.wmf"/><Relationship Id="rId1"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2.wmf"/><Relationship Id="rId7" Type="http://schemas.openxmlformats.org/officeDocument/2006/relationships/oleObject" Target="../embeddings/oleObject36.bin"/><Relationship Id="rId6" Type="http://schemas.openxmlformats.org/officeDocument/2006/relationships/image" Target="../media/image51.wmf"/><Relationship Id="rId5" Type="http://schemas.openxmlformats.org/officeDocument/2006/relationships/oleObject" Target="../embeddings/oleObject35.bin"/><Relationship Id="rId4" Type="http://schemas.openxmlformats.org/officeDocument/2006/relationships/image" Target="../media/image50.wmf"/><Relationship Id="rId3" Type="http://schemas.openxmlformats.org/officeDocument/2006/relationships/oleObject" Target="../embeddings/oleObject34.bin"/><Relationship Id="rId2" Type="http://schemas.openxmlformats.org/officeDocument/2006/relationships/image" Target="../media/image49.wmf"/><Relationship Id="rId10" Type="http://schemas.openxmlformats.org/officeDocument/2006/relationships/vmlDrawing" Target="../drawings/vmlDrawing12.vml"/><Relationship Id="rId1" Type="http://schemas.openxmlformats.org/officeDocument/2006/relationships/oleObject" Target="../embeddings/oleObject33.bin"/></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39.bin"/><Relationship Id="rId4" Type="http://schemas.openxmlformats.org/officeDocument/2006/relationships/image" Target="../media/image54.wmf"/><Relationship Id="rId3" Type="http://schemas.openxmlformats.org/officeDocument/2006/relationships/oleObject" Target="../embeddings/oleObject38.bin"/><Relationship Id="rId2" Type="http://schemas.openxmlformats.org/officeDocument/2006/relationships/image" Target="../media/image53.wmf"/><Relationship Id="rId1" Type="http://schemas.openxmlformats.org/officeDocument/2006/relationships/oleObject" Target="../embeddings/oleObject37.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40.bin"/></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oleObject" Target="../embeddings/oleObject42.bin"/><Relationship Id="rId3" Type="http://schemas.openxmlformats.org/officeDocument/2006/relationships/image" Target="../media/image57.wmf"/><Relationship Id="rId2" Type="http://schemas.openxmlformats.org/officeDocument/2006/relationships/oleObject" Target="../embeddings/oleObject41.bin"/><Relationship Id="rId1" Type="http://schemas.openxmlformats.org/officeDocument/2006/relationships/hyperlink" Target="https://wenku.baidu.com/view/d26d2ba39e31433239689374.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63.wmf"/><Relationship Id="rId7" Type="http://schemas.openxmlformats.org/officeDocument/2006/relationships/oleObject" Target="../embeddings/oleObject46.bin"/><Relationship Id="rId6" Type="http://schemas.openxmlformats.org/officeDocument/2006/relationships/image" Target="../media/image62.wmf"/><Relationship Id="rId5" Type="http://schemas.openxmlformats.org/officeDocument/2006/relationships/oleObject" Target="../embeddings/oleObject45.bin"/><Relationship Id="rId4" Type="http://schemas.openxmlformats.org/officeDocument/2006/relationships/image" Target="../media/image61.wmf"/><Relationship Id="rId3" Type="http://schemas.openxmlformats.org/officeDocument/2006/relationships/oleObject" Target="../embeddings/oleObject44.bin"/><Relationship Id="rId2" Type="http://schemas.openxmlformats.org/officeDocument/2006/relationships/image" Target="../media/image60.wmf"/><Relationship Id="rId12" Type="http://schemas.openxmlformats.org/officeDocument/2006/relationships/vmlDrawing" Target="../drawings/vmlDrawing16.vml"/><Relationship Id="rId11" Type="http://schemas.openxmlformats.org/officeDocument/2006/relationships/slideLayout" Target="../slideLayouts/slideLayout2.xml"/><Relationship Id="rId10" Type="http://schemas.openxmlformats.org/officeDocument/2006/relationships/image" Target="../media/image64.wmf"/><Relationship Id="rId1" Type="http://schemas.openxmlformats.org/officeDocument/2006/relationships/oleObject" Target="../embeddings/oleObject43.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66.wmf"/><Relationship Id="rId3" Type="http://schemas.openxmlformats.org/officeDocument/2006/relationships/oleObject" Target="../embeddings/oleObject49.bin"/><Relationship Id="rId2" Type="http://schemas.openxmlformats.org/officeDocument/2006/relationships/image" Target="../media/image65.wmf"/><Relationship Id="rId1" Type="http://schemas.openxmlformats.org/officeDocument/2006/relationships/oleObject" Target="../embeddings/oleObject48.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2.xml"/><Relationship Id="rId6" Type="http://schemas.openxmlformats.org/officeDocument/2006/relationships/image" Target="../media/image66.wmf"/><Relationship Id="rId5" Type="http://schemas.openxmlformats.org/officeDocument/2006/relationships/oleObject" Target="../embeddings/oleObject52.bin"/><Relationship Id="rId4" Type="http://schemas.openxmlformats.org/officeDocument/2006/relationships/image" Target="../media/image68.wmf"/><Relationship Id="rId3" Type="http://schemas.openxmlformats.org/officeDocument/2006/relationships/oleObject" Target="../embeddings/oleObject51.bin"/><Relationship Id="rId2" Type="http://schemas.openxmlformats.org/officeDocument/2006/relationships/image" Target="../media/image67.wmf"/><Relationship Id="rId1" Type="http://schemas.openxmlformats.org/officeDocument/2006/relationships/oleObject" Target="../embeddings/oleObject50.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9.vml"/><Relationship Id="rId8" Type="http://schemas.openxmlformats.org/officeDocument/2006/relationships/slideLayout" Target="../slideLayouts/slideLayout2.xml"/><Relationship Id="rId7" Type="http://schemas.openxmlformats.org/officeDocument/2006/relationships/image" Target="../media/image77.wmf"/><Relationship Id="rId6" Type="http://schemas.openxmlformats.org/officeDocument/2006/relationships/oleObject" Target="../embeddings/oleObject55.bin"/><Relationship Id="rId5" Type="http://schemas.openxmlformats.org/officeDocument/2006/relationships/image" Target="../media/image76.wmf"/><Relationship Id="rId4" Type="http://schemas.openxmlformats.org/officeDocument/2006/relationships/oleObject" Target="../embeddings/oleObject54.bin"/><Relationship Id="rId3" Type="http://schemas.openxmlformats.org/officeDocument/2006/relationships/image" Target="../media/image75.wmf"/><Relationship Id="rId2" Type="http://schemas.openxmlformats.org/officeDocument/2006/relationships/oleObject" Target="../embeddings/oleObject53.bin"/><Relationship Id="rId1" Type="http://schemas.openxmlformats.org/officeDocument/2006/relationships/image" Target="../media/image74.png"/></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8.wmf"/><Relationship Id="rId1" Type="http://schemas.openxmlformats.org/officeDocument/2006/relationships/oleObject" Target="../embeddings/oleObject56.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61.bin"/><Relationship Id="rId8" Type="http://schemas.openxmlformats.org/officeDocument/2006/relationships/image" Target="../media/image82.wmf"/><Relationship Id="rId7" Type="http://schemas.openxmlformats.org/officeDocument/2006/relationships/oleObject" Target="../embeddings/oleObject60.bin"/><Relationship Id="rId6" Type="http://schemas.openxmlformats.org/officeDocument/2006/relationships/image" Target="../media/image81.wmf"/><Relationship Id="rId5" Type="http://schemas.openxmlformats.org/officeDocument/2006/relationships/oleObject" Target="../embeddings/oleObject59.bin"/><Relationship Id="rId4" Type="http://schemas.openxmlformats.org/officeDocument/2006/relationships/image" Target="../media/image80.wmf"/><Relationship Id="rId3" Type="http://schemas.openxmlformats.org/officeDocument/2006/relationships/oleObject" Target="../embeddings/oleObject58.bin"/><Relationship Id="rId2" Type="http://schemas.openxmlformats.org/officeDocument/2006/relationships/image" Target="../media/image79.wmf"/><Relationship Id="rId12" Type="http://schemas.openxmlformats.org/officeDocument/2006/relationships/vmlDrawing" Target="../drawings/vmlDrawing21.vml"/><Relationship Id="rId11" Type="http://schemas.openxmlformats.org/officeDocument/2006/relationships/slideLayout" Target="../slideLayouts/slideLayout2.xml"/><Relationship Id="rId10" Type="http://schemas.openxmlformats.org/officeDocument/2006/relationships/image" Target="../media/image83.wmf"/><Relationship Id="rId1" Type="http://schemas.openxmlformats.org/officeDocument/2006/relationships/oleObject" Target="../embeddings/oleObject57.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85.wmf"/><Relationship Id="rId3" Type="http://schemas.openxmlformats.org/officeDocument/2006/relationships/oleObject" Target="../embeddings/oleObject63.bin"/><Relationship Id="rId2" Type="http://schemas.openxmlformats.org/officeDocument/2006/relationships/image" Target="../media/image84.wmf"/><Relationship Id="rId1" Type="http://schemas.openxmlformats.org/officeDocument/2006/relationships/oleObject" Target="../embeddings/oleObject62.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88.wmf"/><Relationship Id="rId7" Type="http://schemas.openxmlformats.org/officeDocument/2006/relationships/oleObject" Target="../embeddings/oleObject67.bin"/><Relationship Id="rId6" Type="http://schemas.openxmlformats.org/officeDocument/2006/relationships/image" Target="../media/image87.wmf"/><Relationship Id="rId5" Type="http://schemas.openxmlformats.org/officeDocument/2006/relationships/oleObject" Target="../embeddings/oleObject66.bin"/><Relationship Id="rId4" Type="http://schemas.openxmlformats.org/officeDocument/2006/relationships/image" Target="../media/image86.wmf"/><Relationship Id="rId3" Type="http://schemas.openxmlformats.org/officeDocument/2006/relationships/oleObject" Target="../embeddings/oleObject65.bin"/><Relationship Id="rId2" Type="http://schemas.openxmlformats.org/officeDocument/2006/relationships/image" Target="../media/image84.wmf"/><Relationship Id="rId12" Type="http://schemas.openxmlformats.org/officeDocument/2006/relationships/vmlDrawing" Target="../drawings/vmlDrawing23.vml"/><Relationship Id="rId11" Type="http://schemas.openxmlformats.org/officeDocument/2006/relationships/slideLayout" Target="../slideLayouts/slideLayout2.xml"/><Relationship Id="rId10" Type="http://schemas.openxmlformats.org/officeDocument/2006/relationships/image" Target="../media/image89.wmf"/><Relationship Id="rId1" Type="http://schemas.openxmlformats.org/officeDocument/2006/relationships/oleObject" Target="../embeddings/oleObject64.bin"/></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9.wmf"/><Relationship Id="rId5" Type="http://schemas.openxmlformats.org/officeDocument/2006/relationships/oleObject" Target="../embeddings/oleObject71.bin"/><Relationship Id="rId4" Type="http://schemas.openxmlformats.org/officeDocument/2006/relationships/image" Target="../media/image91.wmf"/><Relationship Id="rId3" Type="http://schemas.openxmlformats.org/officeDocument/2006/relationships/oleObject" Target="../embeddings/oleObject70.bin"/><Relationship Id="rId2" Type="http://schemas.openxmlformats.org/officeDocument/2006/relationships/image" Target="../media/image90.wmf"/><Relationship Id="rId1" Type="http://schemas.openxmlformats.org/officeDocument/2006/relationships/oleObject" Target="../embeddings/oleObject69.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3.wmf"/><Relationship Id="rId7" Type="http://schemas.openxmlformats.org/officeDocument/2006/relationships/oleObject" Target="../embeddings/oleObject75.bin"/><Relationship Id="rId6" Type="http://schemas.openxmlformats.org/officeDocument/2006/relationships/image" Target="../media/image89.wmf"/><Relationship Id="rId5" Type="http://schemas.openxmlformats.org/officeDocument/2006/relationships/oleObject" Target="../embeddings/oleObject74.bin"/><Relationship Id="rId4" Type="http://schemas.openxmlformats.org/officeDocument/2006/relationships/image" Target="../media/image92.wmf"/><Relationship Id="rId3" Type="http://schemas.openxmlformats.org/officeDocument/2006/relationships/oleObject" Target="../embeddings/oleObject73.bin"/><Relationship Id="rId2" Type="http://schemas.openxmlformats.org/officeDocument/2006/relationships/image" Target="../media/image91.wmf"/><Relationship Id="rId10" Type="http://schemas.openxmlformats.org/officeDocument/2006/relationships/vmlDrawing" Target="../drawings/vmlDrawing25.vml"/><Relationship Id="rId1" Type="http://schemas.openxmlformats.org/officeDocument/2006/relationships/oleObject" Target="../embeddings/oleObject72.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97.wmf"/><Relationship Id="rId7" Type="http://schemas.openxmlformats.org/officeDocument/2006/relationships/oleObject" Target="../embeddings/oleObject79.bin"/><Relationship Id="rId6" Type="http://schemas.openxmlformats.org/officeDocument/2006/relationships/image" Target="../media/image96.wmf"/><Relationship Id="rId5" Type="http://schemas.openxmlformats.org/officeDocument/2006/relationships/oleObject" Target="../embeddings/oleObject78.bin"/><Relationship Id="rId4" Type="http://schemas.openxmlformats.org/officeDocument/2006/relationships/image" Target="../media/image95.wmf"/><Relationship Id="rId3" Type="http://schemas.openxmlformats.org/officeDocument/2006/relationships/oleObject" Target="../embeddings/oleObject77.bin"/><Relationship Id="rId2" Type="http://schemas.openxmlformats.org/officeDocument/2006/relationships/image" Target="../media/image94.wmf"/><Relationship Id="rId18" Type="http://schemas.openxmlformats.org/officeDocument/2006/relationships/vmlDrawing" Target="../drawings/vmlDrawing26.vml"/><Relationship Id="rId17" Type="http://schemas.openxmlformats.org/officeDocument/2006/relationships/slideLayout" Target="../slideLayouts/slideLayout2.xml"/><Relationship Id="rId16" Type="http://schemas.openxmlformats.org/officeDocument/2006/relationships/image" Target="../media/image101.wmf"/><Relationship Id="rId15" Type="http://schemas.openxmlformats.org/officeDocument/2006/relationships/oleObject" Target="../embeddings/oleObject83.bin"/><Relationship Id="rId14" Type="http://schemas.openxmlformats.org/officeDocument/2006/relationships/image" Target="../media/image100.wmf"/><Relationship Id="rId13" Type="http://schemas.openxmlformats.org/officeDocument/2006/relationships/oleObject" Target="../embeddings/oleObject82.bin"/><Relationship Id="rId12" Type="http://schemas.openxmlformats.org/officeDocument/2006/relationships/image" Target="../media/image99.wmf"/><Relationship Id="rId11" Type="http://schemas.openxmlformats.org/officeDocument/2006/relationships/oleObject" Target="../embeddings/oleObject81.bin"/><Relationship Id="rId10" Type="http://schemas.openxmlformats.org/officeDocument/2006/relationships/image" Target="../media/image98.wmf"/><Relationship Id="rId1" Type="http://schemas.openxmlformats.org/officeDocument/2006/relationships/oleObject" Target="../embeddings/oleObject76.bin"/></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88.bin"/><Relationship Id="rId8" Type="http://schemas.openxmlformats.org/officeDocument/2006/relationships/image" Target="../media/image103.wmf"/><Relationship Id="rId7" Type="http://schemas.openxmlformats.org/officeDocument/2006/relationships/oleObject" Target="../embeddings/oleObject87.bin"/><Relationship Id="rId6" Type="http://schemas.openxmlformats.org/officeDocument/2006/relationships/image" Target="../media/image102.wmf"/><Relationship Id="rId5" Type="http://schemas.openxmlformats.org/officeDocument/2006/relationships/oleObject" Target="../embeddings/oleObject86.bin"/><Relationship Id="rId4" Type="http://schemas.openxmlformats.org/officeDocument/2006/relationships/image" Target="../media/image89.wmf"/><Relationship Id="rId3" Type="http://schemas.openxmlformats.org/officeDocument/2006/relationships/oleObject" Target="../embeddings/oleObject85.bin"/><Relationship Id="rId2" Type="http://schemas.openxmlformats.org/officeDocument/2006/relationships/image" Target="../media/image91.wmf"/><Relationship Id="rId16" Type="http://schemas.openxmlformats.org/officeDocument/2006/relationships/vmlDrawing" Target="../drawings/vmlDrawing27.vml"/><Relationship Id="rId15" Type="http://schemas.openxmlformats.org/officeDocument/2006/relationships/slideLayout" Target="../slideLayouts/slideLayout2.xml"/><Relationship Id="rId14" Type="http://schemas.openxmlformats.org/officeDocument/2006/relationships/image" Target="../media/image106.wmf"/><Relationship Id="rId13" Type="http://schemas.openxmlformats.org/officeDocument/2006/relationships/oleObject" Target="../embeddings/oleObject90.bin"/><Relationship Id="rId12" Type="http://schemas.openxmlformats.org/officeDocument/2006/relationships/image" Target="../media/image105.wmf"/><Relationship Id="rId11" Type="http://schemas.openxmlformats.org/officeDocument/2006/relationships/oleObject" Target="../embeddings/oleObject89.bin"/><Relationship Id="rId10" Type="http://schemas.openxmlformats.org/officeDocument/2006/relationships/image" Target="../media/image104.wmf"/><Relationship Id="rId1" Type="http://schemas.openxmlformats.org/officeDocument/2006/relationships/oleObject" Target="../embeddings/oleObject84.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110.wmf"/><Relationship Id="rId7" Type="http://schemas.openxmlformats.org/officeDocument/2006/relationships/oleObject" Target="../embeddings/oleObject94.bin"/><Relationship Id="rId6" Type="http://schemas.openxmlformats.org/officeDocument/2006/relationships/image" Target="../media/image109.wmf"/><Relationship Id="rId5" Type="http://schemas.openxmlformats.org/officeDocument/2006/relationships/oleObject" Target="../embeddings/oleObject93.bin"/><Relationship Id="rId4" Type="http://schemas.openxmlformats.org/officeDocument/2006/relationships/image" Target="../media/image108.wmf"/><Relationship Id="rId3" Type="http://schemas.openxmlformats.org/officeDocument/2006/relationships/oleObject" Target="../embeddings/oleObject92.bin"/><Relationship Id="rId2" Type="http://schemas.openxmlformats.org/officeDocument/2006/relationships/image" Target="../media/image107.wmf"/><Relationship Id="rId12" Type="http://schemas.openxmlformats.org/officeDocument/2006/relationships/vmlDrawing" Target="../drawings/vmlDrawing28.vml"/><Relationship Id="rId11" Type="http://schemas.openxmlformats.org/officeDocument/2006/relationships/slideLayout" Target="../slideLayouts/slideLayout2.xml"/><Relationship Id="rId10" Type="http://schemas.openxmlformats.org/officeDocument/2006/relationships/image" Target="../media/image111.wmf"/><Relationship Id="rId1" Type="http://schemas.openxmlformats.org/officeDocument/2006/relationships/oleObject" Target="../embeddings/oleObject91.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00.bin"/><Relationship Id="rId8" Type="http://schemas.openxmlformats.org/officeDocument/2006/relationships/image" Target="../media/image108.wmf"/><Relationship Id="rId7" Type="http://schemas.openxmlformats.org/officeDocument/2006/relationships/oleObject" Target="../embeddings/oleObject99.bin"/><Relationship Id="rId6" Type="http://schemas.openxmlformats.org/officeDocument/2006/relationships/image" Target="../media/image107.wmf"/><Relationship Id="rId5" Type="http://schemas.openxmlformats.org/officeDocument/2006/relationships/oleObject" Target="../embeddings/oleObject98.bin"/><Relationship Id="rId4" Type="http://schemas.openxmlformats.org/officeDocument/2006/relationships/image" Target="../media/image113.wmf"/><Relationship Id="rId3" Type="http://schemas.openxmlformats.org/officeDocument/2006/relationships/oleObject" Target="../embeddings/oleObject97.bin"/><Relationship Id="rId2" Type="http://schemas.openxmlformats.org/officeDocument/2006/relationships/image" Target="../media/image112.wmf"/><Relationship Id="rId14" Type="http://schemas.openxmlformats.org/officeDocument/2006/relationships/vmlDrawing" Target="../drawings/vmlDrawing29.vml"/><Relationship Id="rId13" Type="http://schemas.openxmlformats.org/officeDocument/2006/relationships/slideLayout" Target="../slideLayouts/slideLayout2.xml"/><Relationship Id="rId12" Type="http://schemas.openxmlformats.org/officeDocument/2006/relationships/image" Target="../media/image115.wmf"/><Relationship Id="rId11" Type="http://schemas.openxmlformats.org/officeDocument/2006/relationships/oleObject" Target="../embeddings/oleObject101.bin"/><Relationship Id="rId10" Type="http://schemas.openxmlformats.org/officeDocument/2006/relationships/image" Target="../media/image114.wmf"/><Relationship Id="rId1" Type="http://schemas.openxmlformats.org/officeDocument/2006/relationships/oleObject" Target="../embeddings/oleObject96.bin"/></Relationships>
</file>

<file path=ppt/slides/_rels/slide43.x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oleObject" Target="../embeddings/oleObject105.bin"/><Relationship Id="rId7" Type="http://schemas.openxmlformats.org/officeDocument/2006/relationships/image" Target="../media/image119.wmf"/><Relationship Id="rId6" Type="http://schemas.openxmlformats.org/officeDocument/2006/relationships/oleObject" Target="../embeddings/oleObject104.bin"/><Relationship Id="rId5" Type="http://schemas.openxmlformats.org/officeDocument/2006/relationships/image" Target="../media/image118.wmf"/><Relationship Id="rId4" Type="http://schemas.openxmlformats.org/officeDocument/2006/relationships/oleObject" Target="../embeddings/oleObject103.bin"/><Relationship Id="rId3" Type="http://schemas.openxmlformats.org/officeDocument/2006/relationships/image" Target="../media/image117.wmf"/><Relationship Id="rId2" Type="http://schemas.openxmlformats.org/officeDocument/2006/relationships/oleObject" Target="../embeddings/oleObject102.bin"/><Relationship Id="rId13" Type="http://schemas.openxmlformats.org/officeDocument/2006/relationships/vmlDrawing" Target="../drawings/vmlDrawing30.vml"/><Relationship Id="rId12" Type="http://schemas.openxmlformats.org/officeDocument/2006/relationships/slideLayout" Target="../slideLayouts/slideLayout2.xml"/><Relationship Id="rId11" Type="http://schemas.openxmlformats.org/officeDocument/2006/relationships/image" Target="../media/image121.wmf"/><Relationship Id="rId10" Type="http://schemas.openxmlformats.org/officeDocument/2006/relationships/oleObject" Target="../embeddings/oleObject106.bin"/><Relationship Id="rId1"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2.xml"/><Relationship Id="rId4" Type="http://schemas.openxmlformats.org/officeDocument/2006/relationships/image" Target="../media/image124.wmf"/><Relationship Id="rId3" Type="http://schemas.openxmlformats.org/officeDocument/2006/relationships/oleObject" Target="../embeddings/oleObject108.bin"/><Relationship Id="rId2" Type="http://schemas.openxmlformats.org/officeDocument/2006/relationships/image" Target="../media/image123.wmf"/><Relationship Id="rId1" Type="http://schemas.openxmlformats.org/officeDocument/2006/relationships/oleObject" Target="../embeddings/oleObject107.bin"/></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32.vml"/><Relationship Id="rId7" Type="http://schemas.openxmlformats.org/officeDocument/2006/relationships/slideLayout" Target="../slideLayouts/slideLayout2.xml"/><Relationship Id="rId6" Type="http://schemas.openxmlformats.org/officeDocument/2006/relationships/image" Target="../media/image126.wmf"/><Relationship Id="rId5" Type="http://schemas.openxmlformats.org/officeDocument/2006/relationships/oleObject" Target="../embeddings/oleObject111.bin"/><Relationship Id="rId4" Type="http://schemas.openxmlformats.org/officeDocument/2006/relationships/image" Target="../media/image125.wmf"/><Relationship Id="rId3" Type="http://schemas.openxmlformats.org/officeDocument/2006/relationships/oleObject" Target="../embeddings/oleObject110.bin"/><Relationship Id="rId2" Type="http://schemas.openxmlformats.org/officeDocument/2006/relationships/image" Target="../media/image124.wmf"/><Relationship Id="rId1" Type="http://schemas.openxmlformats.org/officeDocument/2006/relationships/oleObject" Target="../embeddings/oleObject109.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16.bin"/><Relationship Id="rId8" Type="http://schemas.openxmlformats.org/officeDocument/2006/relationships/image" Target="../media/image125.wmf"/><Relationship Id="rId7" Type="http://schemas.openxmlformats.org/officeDocument/2006/relationships/oleObject" Target="../embeddings/oleObject115.bin"/><Relationship Id="rId6" Type="http://schemas.openxmlformats.org/officeDocument/2006/relationships/image" Target="../media/image129.wmf"/><Relationship Id="rId5" Type="http://schemas.openxmlformats.org/officeDocument/2006/relationships/oleObject" Target="../embeddings/oleObject114.bin"/><Relationship Id="rId4" Type="http://schemas.openxmlformats.org/officeDocument/2006/relationships/image" Target="../media/image128.wmf"/><Relationship Id="rId3" Type="http://schemas.openxmlformats.org/officeDocument/2006/relationships/oleObject" Target="../embeddings/oleObject113.bin"/><Relationship Id="rId2" Type="http://schemas.openxmlformats.org/officeDocument/2006/relationships/image" Target="../media/image127.wmf"/><Relationship Id="rId12" Type="http://schemas.openxmlformats.org/officeDocument/2006/relationships/vmlDrawing" Target="../drawings/vmlDrawing33.vml"/><Relationship Id="rId11" Type="http://schemas.openxmlformats.org/officeDocument/2006/relationships/slideLayout" Target="../slideLayouts/slideLayout2.xml"/><Relationship Id="rId10" Type="http://schemas.openxmlformats.org/officeDocument/2006/relationships/image" Target="../media/image126.wmf"/><Relationship Id="rId1" Type="http://schemas.openxmlformats.org/officeDocument/2006/relationships/oleObject" Target="../embeddings/oleObject112.bin"/></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34.vml"/><Relationship Id="rId7" Type="http://schemas.openxmlformats.org/officeDocument/2006/relationships/slideLayout" Target="../slideLayouts/slideLayout2.xml"/><Relationship Id="rId6" Type="http://schemas.openxmlformats.org/officeDocument/2006/relationships/image" Target="../media/image131.wmf"/><Relationship Id="rId5" Type="http://schemas.openxmlformats.org/officeDocument/2006/relationships/oleObject" Target="../embeddings/oleObject119.bin"/><Relationship Id="rId4" Type="http://schemas.openxmlformats.org/officeDocument/2006/relationships/image" Target="../media/image130.wmf"/><Relationship Id="rId3" Type="http://schemas.openxmlformats.org/officeDocument/2006/relationships/oleObject" Target="../embeddings/oleObject118.bin"/><Relationship Id="rId2" Type="http://schemas.openxmlformats.org/officeDocument/2006/relationships/image" Target="../media/image92.wmf"/><Relationship Id="rId1" Type="http://schemas.openxmlformats.org/officeDocument/2006/relationships/oleObject" Target="../embeddings/oleObject117.bin"/></Relationships>
</file>

<file path=ppt/slides/_rels/slide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 Id="rId3" Type="http://schemas.openxmlformats.org/officeDocument/2006/relationships/oleObject" Target="../embeddings/oleObject3.bin"/><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24.bin"/><Relationship Id="rId8" Type="http://schemas.openxmlformats.org/officeDocument/2006/relationships/image" Target="../media/image100.wmf"/><Relationship Id="rId7" Type="http://schemas.openxmlformats.org/officeDocument/2006/relationships/oleObject" Target="../embeddings/oleObject123.bin"/><Relationship Id="rId6" Type="http://schemas.openxmlformats.org/officeDocument/2006/relationships/image" Target="../media/image99.wmf"/><Relationship Id="rId5" Type="http://schemas.openxmlformats.org/officeDocument/2006/relationships/oleObject" Target="../embeddings/oleObject122.bin"/><Relationship Id="rId4" Type="http://schemas.openxmlformats.org/officeDocument/2006/relationships/image" Target="../media/image133.wmf"/><Relationship Id="rId3" Type="http://schemas.openxmlformats.org/officeDocument/2006/relationships/oleObject" Target="../embeddings/oleObject121.bin"/><Relationship Id="rId2" Type="http://schemas.openxmlformats.org/officeDocument/2006/relationships/image" Target="../media/image132.wmf"/><Relationship Id="rId12" Type="http://schemas.openxmlformats.org/officeDocument/2006/relationships/vmlDrawing" Target="../drawings/vmlDrawing35.vml"/><Relationship Id="rId11" Type="http://schemas.openxmlformats.org/officeDocument/2006/relationships/slideLayout" Target="../slideLayouts/slideLayout2.xml"/><Relationship Id="rId10" Type="http://schemas.openxmlformats.org/officeDocument/2006/relationships/image" Target="../media/image134.wmf"/><Relationship Id="rId1" Type="http://schemas.openxmlformats.org/officeDocument/2006/relationships/oleObject" Target="../embeddings/oleObject120.bin"/></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2.xml"/><Relationship Id="rId4" Type="http://schemas.openxmlformats.org/officeDocument/2006/relationships/image" Target="../media/image136.wmf"/><Relationship Id="rId3" Type="http://schemas.openxmlformats.org/officeDocument/2006/relationships/oleObject" Target="../embeddings/oleObject126.bin"/><Relationship Id="rId2" Type="http://schemas.openxmlformats.org/officeDocument/2006/relationships/image" Target="../media/image135.wmf"/><Relationship Id="rId1" Type="http://schemas.openxmlformats.org/officeDocument/2006/relationships/oleObject" Target="../embeddings/oleObject125.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131.bin"/><Relationship Id="rId8" Type="http://schemas.openxmlformats.org/officeDocument/2006/relationships/image" Target="../media/image139.wmf"/><Relationship Id="rId7" Type="http://schemas.openxmlformats.org/officeDocument/2006/relationships/oleObject" Target="../embeddings/oleObject130.bin"/><Relationship Id="rId6" Type="http://schemas.openxmlformats.org/officeDocument/2006/relationships/image" Target="../media/image138.wmf"/><Relationship Id="rId5" Type="http://schemas.openxmlformats.org/officeDocument/2006/relationships/oleObject" Target="../embeddings/oleObject129.bin"/><Relationship Id="rId4" Type="http://schemas.openxmlformats.org/officeDocument/2006/relationships/image" Target="../media/image136.wmf"/><Relationship Id="rId3" Type="http://schemas.openxmlformats.org/officeDocument/2006/relationships/oleObject" Target="../embeddings/oleObject128.bin"/><Relationship Id="rId2" Type="http://schemas.openxmlformats.org/officeDocument/2006/relationships/image" Target="../media/image135.wmf"/><Relationship Id="rId14" Type="http://schemas.openxmlformats.org/officeDocument/2006/relationships/vmlDrawing" Target="../drawings/vmlDrawing37.vml"/><Relationship Id="rId13" Type="http://schemas.openxmlformats.org/officeDocument/2006/relationships/slideLayout" Target="../slideLayouts/slideLayout2.xml"/><Relationship Id="rId12" Type="http://schemas.openxmlformats.org/officeDocument/2006/relationships/image" Target="../media/image115.wmf"/><Relationship Id="rId11" Type="http://schemas.openxmlformats.org/officeDocument/2006/relationships/oleObject" Target="../embeddings/oleObject132.bin"/><Relationship Id="rId10" Type="http://schemas.openxmlformats.org/officeDocument/2006/relationships/image" Target="../media/image114.wmf"/><Relationship Id="rId1"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56.xml.rels><?xml version="1.0" encoding="UTF-8" standalone="yes"?>
<Relationships xmlns="http://schemas.openxmlformats.org/package/2006/relationships"><Relationship Id="rId9" Type="http://schemas.openxmlformats.org/officeDocument/2006/relationships/image" Target="../media/image145.wmf"/><Relationship Id="rId8" Type="http://schemas.openxmlformats.org/officeDocument/2006/relationships/oleObject" Target="../embeddings/oleObject136.bin"/><Relationship Id="rId7" Type="http://schemas.openxmlformats.org/officeDocument/2006/relationships/image" Target="../media/image144.wmf"/><Relationship Id="rId6" Type="http://schemas.openxmlformats.org/officeDocument/2006/relationships/oleObject" Target="../embeddings/oleObject135.bin"/><Relationship Id="rId5" Type="http://schemas.openxmlformats.org/officeDocument/2006/relationships/image" Target="../media/image143.wmf"/><Relationship Id="rId4" Type="http://schemas.openxmlformats.org/officeDocument/2006/relationships/oleObject" Target="../embeddings/oleObject134.bin"/><Relationship Id="rId3" Type="http://schemas.openxmlformats.org/officeDocument/2006/relationships/image" Target="../media/image142.wmf"/><Relationship Id="rId2" Type="http://schemas.openxmlformats.org/officeDocument/2006/relationships/oleObject" Target="../embeddings/oleObject133.bin"/><Relationship Id="rId11" Type="http://schemas.openxmlformats.org/officeDocument/2006/relationships/vmlDrawing" Target="../drawings/vmlDrawing38.vml"/><Relationship Id="rId10" Type="http://schemas.openxmlformats.org/officeDocument/2006/relationships/slideLayout" Target="../slideLayouts/slideLayout2.xml"/><Relationship Id="rId1" Type="http://schemas.openxmlformats.org/officeDocument/2006/relationships/image" Target="../media/image1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39.vml"/><Relationship Id="rId5" Type="http://schemas.openxmlformats.org/officeDocument/2006/relationships/slideLayout" Target="../slideLayouts/slideLayout2.xml"/><Relationship Id="rId4" Type="http://schemas.openxmlformats.org/officeDocument/2006/relationships/image" Target="../media/image136.wmf"/><Relationship Id="rId3" Type="http://schemas.openxmlformats.org/officeDocument/2006/relationships/oleObject" Target="../embeddings/oleObject138.bin"/><Relationship Id="rId2" Type="http://schemas.openxmlformats.org/officeDocument/2006/relationships/image" Target="../media/image146.wmf"/><Relationship Id="rId1" Type="http://schemas.openxmlformats.org/officeDocument/2006/relationships/oleObject" Target="../embeddings/oleObject13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147.wmf"/><Relationship Id="rId1" Type="http://schemas.openxmlformats.org/officeDocument/2006/relationships/oleObject" Target="../embeddings/oleObject139.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1.wmf"/><Relationship Id="rId7" Type="http://schemas.openxmlformats.org/officeDocument/2006/relationships/oleObject" Target="../embeddings/oleObject143.bin"/><Relationship Id="rId6" Type="http://schemas.openxmlformats.org/officeDocument/2006/relationships/image" Target="../media/image150.wmf"/><Relationship Id="rId5" Type="http://schemas.openxmlformats.org/officeDocument/2006/relationships/oleObject" Target="../embeddings/oleObject142.bin"/><Relationship Id="rId4" Type="http://schemas.openxmlformats.org/officeDocument/2006/relationships/image" Target="../media/image149.wmf"/><Relationship Id="rId3" Type="http://schemas.openxmlformats.org/officeDocument/2006/relationships/oleObject" Target="../embeddings/oleObject141.bin"/><Relationship Id="rId2" Type="http://schemas.openxmlformats.org/officeDocument/2006/relationships/image" Target="../media/image148.wmf"/><Relationship Id="rId10" Type="http://schemas.openxmlformats.org/officeDocument/2006/relationships/vmlDrawing" Target="../drawings/vmlDrawing41.vml"/><Relationship Id="rId1" Type="http://schemas.openxmlformats.org/officeDocument/2006/relationships/oleObject" Target="../embeddings/oleObject140.bin"/></Relationships>
</file>

<file path=ppt/slides/_rels/slide63.xml.rels><?xml version="1.0" encoding="UTF-8" standalone="yes"?>
<Relationships xmlns="http://schemas.openxmlformats.org/package/2006/relationships"><Relationship Id="rId8" Type="http://schemas.openxmlformats.org/officeDocument/2006/relationships/vmlDrawing" Target="../drawings/vmlDrawing42.vml"/><Relationship Id="rId7" Type="http://schemas.openxmlformats.org/officeDocument/2006/relationships/slideLayout" Target="../slideLayouts/slideLayout2.xml"/><Relationship Id="rId6" Type="http://schemas.openxmlformats.org/officeDocument/2006/relationships/image" Target="../media/image154.wmf"/><Relationship Id="rId5" Type="http://schemas.openxmlformats.org/officeDocument/2006/relationships/oleObject" Target="../embeddings/oleObject146.bin"/><Relationship Id="rId4" Type="http://schemas.openxmlformats.org/officeDocument/2006/relationships/image" Target="../media/image153.wmf"/><Relationship Id="rId3" Type="http://schemas.openxmlformats.org/officeDocument/2006/relationships/oleObject" Target="../embeddings/oleObject145.bin"/><Relationship Id="rId2" Type="http://schemas.openxmlformats.org/officeDocument/2006/relationships/image" Target="../media/image152.wmf"/><Relationship Id="rId1" Type="http://schemas.openxmlformats.org/officeDocument/2006/relationships/oleObject" Target="../embeddings/oleObject144.bin"/></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8.wmf"/><Relationship Id="rId7" Type="http://schemas.openxmlformats.org/officeDocument/2006/relationships/oleObject" Target="../embeddings/oleObject150.bin"/><Relationship Id="rId6" Type="http://schemas.openxmlformats.org/officeDocument/2006/relationships/image" Target="../media/image157.wmf"/><Relationship Id="rId5" Type="http://schemas.openxmlformats.org/officeDocument/2006/relationships/oleObject" Target="../embeddings/oleObject149.bin"/><Relationship Id="rId4" Type="http://schemas.openxmlformats.org/officeDocument/2006/relationships/image" Target="../media/image156.wmf"/><Relationship Id="rId3" Type="http://schemas.openxmlformats.org/officeDocument/2006/relationships/oleObject" Target="../embeddings/oleObject148.bin"/><Relationship Id="rId2" Type="http://schemas.openxmlformats.org/officeDocument/2006/relationships/image" Target="../media/image155.wmf"/><Relationship Id="rId10" Type="http://schemas.openxmlformats.org/officeDocument/2006/relationships/vmlDrawing" Target="../drawings/vmlDrawing43.vml"/><Relationship Id="rId1" Type="http://schemas.openxmlformats.org/officeDocument/2006/relationships/oleObject" Target="../embeddings/oleObject147.bin"/></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2.xml"/><Relationship Id="rId2" Type="http://schemas.openxmlformats.org/officeDocument/2006/relationships/image" Target="../media/image162.wmf"/><Relationship Id="rId1" Type="http://schemas.openxmlformats.org/officeDocument/2006/relationships/oleObject" Target="../embeddings/oleObject151.bin"/></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5.wmf"/><Relationship Id="rId7" Type="http://schemas.openxmlformats.org/officeDocument/2006/relationships/oleObject" Target="../embeddings/oleObject155.bin"/><Relationship Id="rId6" Type="http://schemas.openxmlformats.org/officeDocument/2006/relationships/image" Target="../media/image164.wmf"/><Relationship Id="rId5" Type="http://schemas.openxmlformats.org/officeDocument/2006/relationships/oleObject" Target="../embeddings/oleObject154.bin"/><Relationship Id="rId4" Type="http://schemas.openxmlformats.org/officeDocument/2006/relationships/image" Target="../media/image163.wmf"/><Relationship Id="rId3" Type="http://schemas.openxmlformats.org/officeDocument/2006/relationships/oleObject" Target="../embeddings/oleObject153.bin"/><Relationship Id="rId2" Type="http://schemas.openxmlformats.org/officeDocument/2006/relationships/image" Target="../media/image157.wmf"/><Relationship Id="rId10" Type="http://schemas.openxmlformats.org/officeDocument/2006/relationships/vmlDrawing" Target="../drawings/vmlDrawing45.vml"/><Relationship Id="rId1" Type="http://schemas.openxmlformats.org/officeDocument/2006/relationships/oleObject" Target="../embeddings/oleObject152.bin"/></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68.png"/><Relationship Id="rId1" Type="http://schemas.openxmlformats.org/officeDocument/2006/relationships/image" Target="../media/image16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79.xml.rels><?xml version="1.0" encoding="UTF-8" standalone="yes"?>
<Relationships xmlns="http://schemas.openxmlformats.org/package/2006/relationships"><Relationship Id="rId7" Type="http://schemas.openxmlformats.org/officeDocument/2006/relationships/vmlDrawing" Target="../drawings/vmlDrawing46.vml"/><Relationship Id="rId6" Type="http://schemas.openxmlformats.org/officeDocument/2006/relationships/slideLayout" Target="../slideLayouts/slideLayout2.xml"/><Relationship Id="rId5" Type="http://schemas.openxmlformats.org/officeDocument/2006/relationships/image" Target="../media/image136.wmf"/><Relationship Id="rId4" Type="http://schemas.openxmlformats.org/officeDocument/2006/relationships/oleObject" Target="../embeddings/oleObject157.bin"/><Relationship Id="rId3" Type="http://schemas.openxmlformats.org/officeDocument/2006/relationships/image" Target="../media/image175.wmf"/><Relationship Id="rId2" Type="http://schemas.openxmlformats.org/officeDocument/2006/relationships/oleObject" Target="../embeddings/oleObject156.bin"/><Relationship Id="rId1" Type="http://schemas.openxmlformats.org/officeDocument/2006/relationships/hyperlink" Target="Sequencial%20Minimal%20Optimization-a%20Fast%20Alg%20for%20Training%20SVM.pdf" TargetMode="Externa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wmf"/><Relationship Id="rId3" Type="http://schemas.openxmlformats.org/officeDocument/2006/relationships/oleObject" Target="../embeddings/oleObject7.bin"/><Relationship Id="rId2" Type="http://schemas.openxmlformats.org/officeDocument/2006/relationships/image" Target="../media/image16.wmf"/><Relationship Id="rId1"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47.vml"/><Relationship Id="rId7" Type="http://schemas.openxmlformats.org/officeDocument/2006/relationships/slideLayout" Target="../slideLayouts/slideLayout2.xml"/><Relationship Id="rId6" Type="http://schemas.openxmlformats.org/officeDocument/2006/relationships/image" Target="../media/image178.wmf"/><Relationship Id="rId5" Type="http://schemas.openxmlformats.org/officeDocument/2006/relationships/oleObject" Target="../embeddings/oleObject160.bin"/><Relationship Id="rId4" Type="http://schemas.openxmlformats.org/officeDocument/2006/relationships/image" Target="../media/image177.wmf"/><Relationship Id="rId3" Type="http://schemas.openxmlformats.org/officeDocument/2006/relationships/oleObject" Target="../embeddings/oleObject159.bin"/><Relationship Id="rId2" Type="http://schemas.openxmlformats.org/officeDocument/2006/relationships/image" Target="../media/image176.wmf"/><Relationship Id="rId1" Type="http://schemas.openxmlformats.org/officeDocument/2006/relationships/oleObject" Target="../embeddings/oleObject158.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165.bin"/><Relationship Id="rId8" Type="http://schemas.openxmlformats.org/officeDocument/2006/relationships/image" Target="../media/image182.wmf"/><Relationship Id="rId7" Type="http://schemas.openxmlformats.org/officeDocument/2006/relationships/oleObject" Target="../embeddings/oleObject164.bin"/><Relationship Id="rId6" Type="http://schemas.openxmlformats.org/officeDocument/2006/relationships/image" Target="../media/image181.wmf"/><Relationship Id="rId5" Type="http://schemas.openxmlformats.org/officeDocument/2006/relationships/oleObject" Target="../embeddings/oleObject163.bin"/><Relationship Id="rId4" Type="http://schemas.openxmlformats.org/officeDocument/2006/relationships/image" Target="../media/image180.wmf"/><Relationship Id="rId3" Type="http://schemas.openxmlformats.org/officeDocument/2006/relationships/oleObject" Target="../embeddings/oleObject162.bin"/><Relationship Id="rId2" Type="http://schemas.openxmlformats.org/officeDocument/2006/relationships/image" Target="../media/image179.wmf"/><Relationship Id="rId18" Type="http://schemas.openxmlformats.org/officeDocument/2006/relationships/vmlDrawing" Target="../drawings/vmlDrawing48.vml"/><Relationship Id="rId17" Type="http://schemas.openxmlformats.org/officeDocument/2006/relationships/slideLayout" Target="../slideLayouts/slideLayout2.xml"/><Relationship Id="rId16" Type="http://schemas.openxmlformats.org/officeDocument/2006/relationships/image" Target="../media/image186.wmf"/><Relationship Id="rId15" Type="http://schemas.openxmlformats.org/officeDocument/2006/relationships/oleObject" Target="../embeddings/oleObject168.bin"/><Relationship Id="rId14" Type="http://schemas.openxmlformats.org/officeDocument/2006/relationships/image" Target="../media/image185.wmf"/><Relationship Id="rId13" Type="http://schemas.openxmlformats.org/officeDocument/2006/relationships/oleObject" Target="../embeddings/oleObject167.bin"/><Relationship Id="rId12" Type="http://schemas.openxmlformats.org/officeDocument/2006/relationships/image" Target="../media/image184.wmf"/><Relationship Id="rId11" Type="http://schemas.openxmlformats.org/officeDocument/2006/relationships/oleObject" Target="../embeddings/oleObject166.bin"/><Relationship Id="rId10" Type="http://schemas.openxmlformats.org/officeDocument/2006/relationships/image" Target="../media/image183.wmf"/><Relationship Id="rId1" Type="http://schemas.openxmlformats.org/officeDocument/2006/relationships/oleObject" Target="../embeddings/oleObject161.bin"/></Relationships>
</file>

<file path=ppt/slides/_rels/slide82.xml.rels><?xml version="1.0" encoding="UTF-8" standalone="yes"?>
<Relationships xmlns="http://schemas.openxmlformats.org/package/2006/relationships"><Relationship Id="rId6" Type="http://schemas.openxmlformats.org/officeDocument/2006/relationships/vmlDrawing" Target="../drawings/vmlDrawing49.vml"/><Relationship Id="rId5" Type="http://schemas.openxmlformats.org/officeDocument/2006/relationships/slideLayout" Target="../slideLayouts/slideLayout2.xml"/><Relationship Id="rId4" Type="http://schemas.openxmlformats.org/officeDocument/2006/relationships/image" Target="../media/image186.wmf"/><Relationship Id="rId3" Type="http://schemas.openxmlformats.org/officeDocument/2006/relationships/oleObject" Target="../embeddings/oleObject170.bin"/><Relationship Id="rId2" Type="http://schemas.openxmlformats.org/officeDocument/2006/relationships/image" Target="../media/image136.wmf"/><Relationship Id="rId1" Type="http://schemas.openxmlformats.org/officeDocument/2006/relationships/oleObject" Target="../embeddings/oleObject169.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175.bin"/><Relationship Id="rId8" Type="http://schemas.openxmlformats.org/officeDocument/2006/relationships/image" Target="../media/image189.wmf"/><Relationship Id="rId7" Type="http://schemas.openxmlformats.org/officeDocument/2006/relationships/oleObject" Target="../embeddings/oleObject174.bin"/><Relationship Id="rId6" Type="http://schemas.openxmlformats.org/officeDocument/2006/relationships/image" Target="../media/image136.wmf"/><Relationship Id="rId5" Type="http://schemas.openxmlformats.org/officeDocument/2006/relationships/oleObject" Target="../embeddings/oleObject173.bin"/><Relationship Id="rId4" Type="http://schemas.openxmlformats.org/officeDocument/2006/relationships/image" Target="../media/image188.wmf"/><Relationship Id="rId3" Type="http://schemas.openxmlformats.org/officeDocument/2006/relationships/oleObject" Target="../embeddings/oleObject172.bin"/><Relationship Id="rId2" Type="http://schemas.openxmlformats.org/officeDocument/2006/relationships/image" Target="../media/image187.wmf"/><Relationship Id="rId14" Type="http://schemas.openxmlformats.org/officeDocument/2006/relationships/vmlDrawing" Target="../drawings/vmlDrawing50.vml"/><Relationship Id="rId13" Type="http://schemas.openxmlformats.org/officeDocument/2006/relationships/slideLayout" Target="../slideLayouts/slideLayout2.xml"/><Relationship Id="rId12" Type="http://schemas.openxmlformats.org/officeDocument/2006/relationships/image" Target="../media/image191.wmf"/><Relationship Id="rId11" Type="http://schemas.openxmlformats.org/officeDocument/2006/relationships/oleObject" Target="../embeddings/oleObject176.bin"/><Relationship Id="rId10" Type="http://schemas.openxmlformats.org/officeDocument/2006/relationships/image" Target="../media/image190.wmf"/><Relationship Id="rId1" Type="http://schemas.openxmlformats.org/officeDocument/2006/relationships/oleObject" Target="../embeddings/oleObject171.bin"/></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181.bin"/><Relationship Id="rId8" Type="http://schemas.openxmlformats.org/officeDocument/2006/relationships/image" Target="../media/image195.wmf"/><Relationship Id="rId7" Type="http://schemas.openxmlformats.org/officeDocument/2006/relationships/oleObject" Target="../embeddings/oleObject180.bin"/><Relationship Id="rId6" Type="http://schemas.openxmlformats.org/officeDocument/2006/relationships/image" Target="../media/image194.wmf"/><Relationship Id="rId5" Type="http://schemas.openxmlformats.org/officeDocument/2006/relationships/oleObject" Target="../embeddings/oleObject179.bin"/><Relationship Id="rId4" Type="http://schemas.openxmlformats.org/officeDocument/2006/relationships/image" Target="../media/image193.wmf"/><Relationship Id="rId3" Type="http://schemas.openxmlformats.org/officeDocument/2006/relationships/oleObject" Target="../embeddings/oleObject178.bin"/><Relationship Id="rId2" Type="http://schemas.openxmlformats.org/officeDocument/2006/relationships/image" Target="../media/image192.wmf"/><Relationship Id="rId12" Type="http://schemas.openxmlformats.org/officeDocument/2006/relationships/vmlDrawing" Target="../drawings/vmlDrawing51.vml"/><Relationship Id="rId11" Type="http://schemas.openxmlformats.org/officeDocument/2006/relationships/slideLayout" Target="../slideLayouts/slideLayout2.xml"/><Relationship Id="rId10" Type="http://schemas.openxmlformats.org/officeDocument/2006/relationships/image" Target="../media/image196.wmf"/><Relationship Id="rId1" Type="http://schemas.openxmlformats.org/officeDocument/2006/relationships/oleObject" Target="../embeddings/oleObject177.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186.bin"/><Relationship Id="rId8" Type="http://schemas.openxmlformats.org/officeDocument/2006/relationships/image" Target="../media/image200.wmf"/><Relationship Id="rId7" Type="http://schemas.openxmlformats.org/officeDocument/2006/relationships/oleObject" Target="../embeddings/oleObject185.bin"/><Relationship Id="rId6" Type="http://schemas.openxmlformats.org/officeDocument/2006/relationships/image" Target="../media/image199.wmf"/><Relationship Id="rId5" Type="http://schemas.openxmlformats.org/officeDocument/2006/relationships/oleObject" Target="../embeddings/oleObject184.bin"/><Relationship Id="rId4" Type="http://schemas.openxmlformats.org/officeDocument/2006/relationships/image" Target="../media/image198.wmf"/><Relationship Id="rId3" Type="http://schemas.openxmlformats.org/officeDocument/2006/relationships/oleObject" Target="../embeddings/oleObject183.bin"/><Relationship Id="rId2" Type="http://schemas.openxmlformats.org/officeDocument/2006/relationships/image" Target="../media/image197.wmf"/><Relationship Id="rId14" Type="http://schemas.openxmlformats.org/officeDocument/2006/relationships/vmlDrawing" Target="../drawings/vmlDrawing52.vml"/><Relationship Id="rId13" Type="http://schemas.openxmlformats.org/officeDocument/2006/relationships/slideLayout" Target="../slideLayouts/slideLayout2.xml"/><Relationship Id="rId12" Type="http://schemas.openxmlformats.org/officeDocument/2006/relationships/image" Target="../media/image202.wmf"/><Relationship Id="rId11" Type="http://schemas.openxmlformats.org/officeDocument/2006/relationships/oleObject" Target="../embeddings/oleObject187.bin"/><Relationship Id="rId10" Type="http://schemas.openxmlformats.org/officeDocument/2006/relationships/image" Target="../media/image201.wmf"/><Relationship Id="rId1" Type="http://schemas.openxmlformats.org/officeDocument/2006/relationships/oleObject" Target="../embeddings/oleObject182.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192.bin"/><Relationship Id="rId8" Type="http://schemas.openxmlformats.org/officeDocument/2006/relationships/image" Target="../media/image206.wmf"/><Relationship Id="rId7" Type="http://schemas.openxmlformats.org/officeDocument/2006/relationships/oleObject" Target="../embeddings/oleObject191.bin"/><Relationship Id="rId6" Type="http://schemas.openxmlformats.org/officeDocument/2006/relationships/image" Target="../media/image205.wmf"/><Relationship Id="rId5" Type="http://schemas.openxmlformats.org/officeDocument/2006/relationships/oleObject" Target="../embeddings/oleObject190.bin"/><Relationship Id="rId4" Type="http://schemas.openxmlformats.org/officeDocument/2006/relationships/image" Target="../media/image204.wmf"/><Relationship Id="rId3" Type="http://schemas.openxmlformats.org/officeDocument/2006/relationships/oleObject" Target="../embeddings/oleObject189.bin"/><Relationship Id="rId2" Type="http://schemas.openxmlformats.org/officeDocument/2006/relationships/image" Target="../media/image203.wmf"/><Relationship Id="rId12" Type="http://schemas.openxmlformats.org/officeDocument/2006/relationships/vmlDrawing" Target="../drawings/vmlDrawing53.vml"/><Relationship Id="rId11" Type="http://schemas.openxmlformats.org/officeDocument/2006/relationships/slideLayout" Target="../slideLayouts/slideLayout2.xml"/><Relationship Id="rId10" Type="http://schemas.openxmlformats.org/officeDocument/2006/relationships/image" Target="../media/image207.wmf"/><Relationship Id="rId1" Type="http://schemas.openxmlformats.org/officeDocument/2006/relationships/oleObject" Target="../embeddings/oleObject188.bin"/></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9.wmf"/><Relationship Id="rId7" Type="http://schemas.openxmlformats.org/officeDocument/2006/relationships/oleObject" Target="../embeddings/oleObject196.bin"/><Relationship Id="rId6" Type="http://schemas.openxmlformats.org/officeDocument/2006/relationships/image" Target="../media/image208.wmf"/><Relationship Id="rId5" Type="http://schemas.openxmlformats.org/officeDocument/2006/relationships/oleObject" Target="../embeddings/oleObject195.bin"/><Relationship Id="rId4" Type="http://schemas.openxmlformats.org/officeDocument/2006/relationships/image" Target="../media/image204.wmf"/><Relationship Id="rId3" Type="http://schemas.openxmlformats.org/officeDocument/2006/relationships/oleObject" Target="../embeddings/oleObject194.bin"/><Relationship Id="rId2" Type="http://schemas.openxmlformats.org/officeDocument/2006/relationships/image" Target="../media/image207.wmf"/><Relationship Id="rId10" Type="http://schemas.openxmlformats.org/officeDocument/2006/relationships/vmlDrawing" Target="../drawings/vmlDrawing54.vml"/><Relationship Id="rId1" Type="http://schemas.openxmlformats.org/officeDocument/2006/relationships/oleObject" Target="../embeddings/oleObject19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2.wmf"/><Relationship Id="rId7" Type="http://schemas.openxmlformats.org/officeDocument/2006/relationships/oleObject" Target="../embeddings/oleObject200.bin"/><Relationship Id="rId6" Type="http://schemas.openxmlformats.org/officeDocument/2006/relationships/image" Target="../media/image211.wmf"/><Relationship Id="rId5" Type="http://schemas.openxmlformats.org/officeDocument/2006/relationships/oleObject" Target="../embeddings/oleObject199.bin"/><Relationship Id="rId4" Type="http://schemas.openxmlformats.org/officeDocument/2006/relationships/image" Target="../media/image191.wmf"/><Relationship Id="rId3" Type="http://schemas.openxmlformats.org/officeDocument/2006/relationships/oleObject" Target="../embeddings/oleObject198.bin"/><Relationship Id="rId2" Type="http://schemas.openxmlformats.org/officeDocument/2006/relationships/image" Target="../media/image210.wmf"/><Relationship Id="rId10" Type="http://schemas.openxmlformats.org/officeDocument/2006/relationships/vmlDrawing" Target="../drawings/vmlDrawing55.vml"/><Relationship Id="rId1" Type="http://schemas.openxmlformats.org/officeDocument/2006/relationships/oleObject" Target="../embeddings/oleObject197.bin"/></Relationships>
</file>

<file path=ppt/slides/_rels/slide91.xml.rels><?xml version="1.0" encoding="UTF-8" standalone="yes"?>
<Relationships xmlns="http://schemas.openxmlformats.org/package/2006/relationships"><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215.wmf"/><Relationship Id="rId5" Type="http://schemas.openxmlformats.org/officeDocument/2006/relationships/oleObject" Target="../embeddings/oleObject203.bin"/><Relationship Id="rId4" Type="http://schemas.openxmlformats.org/officeDocument/2006/relationships/image" Target="../media/image214.wmf"/><Relationship Id="rId3" Type="http://schemas.openxmlformats.org/officeDocument/2006/relationships/oleObject" Target="../embeddings/oleObject202.bin"/><Relationship Id="rId2" Type="http://schemas.openxmlformats.org/officeDocument/2006/relationships/image" Target="../media/image213.wmf"/><Relationship Id="rId1" Type="http://schemas.openxmlformats.org/officeDocument/2006/relationships/oleObject" Target="../embeddings/oleObject201.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208.bin"/><Relationship Id="rId8" Type="http://schemas.openxmlformats.org/officeDocument/2006/relationships/image" Target="../media/image213.wmf"/><Relationship Id="rId7" Type="http://schemas.openxmlformats.org/officeDocument/2006/relationships/oleObject" Target="../embeddings/oleObject207.bin"/><Relationship Id="rId6" Type="http://schemas.openxmlformats.org/officeDocument/2006/relationships/image" Target="../media/image217.wmf"/><Relationship Id="rId5" Type="http://schemas.openxmlformats.org/officeDocument/2006/relationships/oleObject" Target="../embeddings/oleObject206.bin"/><Relationship Id="rId4" Type="http://schemas.openxmlformats.org/officeDocument/2006/relationships/image" Target="../media/image187.wmf"/><Relationship Id="rId3" Type="http://schemas.openxmlformats.org/officeDocument/2006/relationships/oleObject" Target="../embeddings/oleObject205.bin"/><Relationship Id="rId2" Type="http://schemas.openxmlformats.org/officeDocument/2006/relationships/image" Target="../media/image216.wmf"/><Relationship Id="rId12" Type="http://schemas.openxmlformats.org/officeDocument/2006/relationships/vmlDrawing" Target="../drawings/vmlDrawing57.vml"/><Relationship Id="rId11" Type="http://schemas.openxmlformats.org/officeDocument/2006/relationships/slideLayout" Target="../slideLayouts/slideLayout2.xml"/><Relationship Id="rId10" Type="http://schemas.openxmlformats.org/officeDocument/2006/relationships/image" Target="../media/image218.wmf"/><Relationship Id="rId1" Type="http://schemas.openxmlformats.org/officeDocument/2006/relationships/oleObject" Target="../embeddings/oleObject204.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86.wmf"/><Relationship Id="rId1" Type="http://schemas.openxmlformats.org/officeDocument/2006/relationships/oleObject" Target="../embeddings/oleObject209.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2.wmf"/><Relationship Id="rId7" Type="http://schemas.openxmlformats.org/officeDocument/2006/relationships/oleObject" Target="../embeddings/oleObject213.bin"/><Relationship Id="rId6" Type="http://schemas.openxmlformats.org/officeDocument/2006/relationships/image" Target="../media/image221.wmf"/><Relationship Id="rId5" Type="http://schemas.openxmlformats.org/officeDocument/2006/relationships/oleObject" Target="../embeddings/oleObject212.bin"/><Relationship Id="rId4" Type="http://schemas.openxmlformats.org/officeDocument/2006/relationships/image" Target="../media/image220.wmf"/><Relationship Id="rId3" Type="http://schemas.openxmlformats.org/officeDocument/2006/relationships/oleObject" Target="../embeddings/oleObject211.bin"/><Relationship Id="rId2" Type="http://schemas.openxmlformats.org/officeDocument/2006/relationships/image" Target="../media/image219.wmf"/><Relationship Id="rId10" Type="http://schemas.openxmlformats.org/officeDocument/2006/relationships/vmlDrawing" Target="../drawings/vmlDrawing59.vml"/><Relationship Id="rId1" Type="http://schemas.openxmlformats.org/officeDocument/2006/relationships/oleObject" Target="../embeddings/oleObject210.bin"/></Relationships>
</file>

<file path=ppt/slides/_rels/slide97.xml.rels><?xml version="1.0" encoding="UTF-8" standalone="yes"?>
<Relationships xmlns="http://schemas.openxmlformats.org/package/2006/relationships"><Relationship Id="rId8" Type="http://schemas.openxmlformats.org/officeDocument/2006/relationships/vmlDrawing" Target="../drawings/vmlDrawing60.vml"/><Relationship Id="rId7" Type="http://schemas.openxmlformats.org/officeDocument/2006/relationships/slideLayout" Target="../slideLayouts/slideLayout2.xml"/><Relationship Id="rId6" Type="http://schemas.openxmlformats.org/officeDocument/2006/relationships/image" Target="../media/image225.wmf"/><Relationship Id="rId5" Type="http://schemas.openxmlformats.org/officeDocument/2006/relationships/oleObject" Target="../embeddings/oleObject216.bin"/><Relationship Id="rId4" Type="http://schemas.openxmlformats.org/officeDocument/2006/relationships/image" Target="../media/image224.wmf"/><Relationship Id="rId3" Type="http://schemas.openxmlformats.org/officeDocument/2006/relationships/oleObject" Target="../embeddings/oleObject215.bin"/><Relationship Id="rId2" Type="http://schemas.openxmlformats.org/officeDocument/2006/relationships/image" Target="../media/image223.wmf"/><Relationship Id="rId1" Type="http://schemas.openxmlformats.org/officeDocument/2006/relationships/oleObject" Target="../embeddings/oleObject214.bin"/></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2.xml"/><Relationship Id="rId2" Type="http://schemas.openxmlformats.org/officeDocument/2006/relationships/image" Target="../media/image226.wmf"/><Relationship Id="rId1" Type="http://schemas.openxmlformats.org/officeDocument/2006/relationships/oleObject" Target="../embeddings/oleObject217.bin"/></Relationships>
</file>

<file path=ppt/slides/_rels/slide99.xml.rels><?xml version="1.0" encoding="UTF-8" standalone="yes"?>
<Relationships xmlns="http://schemas.openxmlformats.org/package/2006/relationships"><Relationship Id="rId6" Type="http://schemas.openxmlformats.org/officeDocument/2006/relationships/vmlDrawing" Target="../drawings/vmlDrawing62.vml"/><Relationship Id="rId5" Type="http://schemas.openxmlformats.org/officeDocument/2006/relationships/slideLayout" Target="../slideLayouts/slideLayout2.xml"/><Relationship Id="rId4" Type="http://schemas.openxmlformats.org/officeDocument/2006/relationships/image" Target="../media/image228.wmf"/><Relationship Id="rId3" Type="http://schemas.openxmlformats.org/officeDocument/2006/relationships/oleObject" Target="../embeddings/oleObject219.bin"/><Relationship Id="rId2" Type="http://schemas.openxmlformats.org/officeDocument/2006/relationships/image" Target="../media/image227.wmf"/><Relationship Id="rId1" Type="http://schemas.openxmlformats.org/officeDocument/2006/relationships/oleObject" Target="../embeddings/oleObject2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8"/>
          <p:cNvSpPr txBox="1"/>
          <p:nvPr/>
        </p:nvSpPr>
        <p:spPr>
          <a:xfrm>
            <a:off x="5080" y="2125345"/>
            <a:ext cx="12181205" cy="7683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zh-CN" altLang="en-US" sz="4400" b="1" dirty="0">
                <a:solidFill>
                  <a:schemeClr val="accent1">
                    <a:lumMod val="75000"/>
                  </a:schemeClr>
                </a:solidFill>
                <a:latin typeface="微软雅黑" panose="020B0503020204020204" charset="-122"/>
                <a:ea typeface="微软雅黑" panose="020B0503020204020204" charset="-122"/>
              </a:rPr>
              <a:t>人工智能之机器学习</a:t>
            </a:r>
            <a:endParaRPr lang="zh-CN" altLang="en-US" sz="4400" b="1" dirty="0">
              <a:solidFill>
                <a:schemeClr val="accent1">
                  <a:lumMod val="75000"/>
                </a:schemeClr>
              </a:solidFill>
              <a:latin typeface="微软雅黑" panose="020B0503020204020204" charset="-122"/>
              <a:ea typeface="微软雅黑" panose="020B0503020204020204" charset="-122"/>
            </a:endParaRPr>
          </a:p>
        </p:txBody>
      </p:sp>
      <p:sp>
        <p:nvSpPr>
          <p:cNvPr id="12" name="文本框 11"/>
          <p:cNvSpPr txBox="1"/>
          <p:nvPr/>
        </p:nvSpPr>
        <p:spPr>
          <a:xfrm flipH="1">
            <a:off x="4743450" y="5116830"/>
            <a:ext cx="2757170" cy="306705"/>
          </a:xfrm>
          <a:prstGeom prst="rect">
            <a:avLst/>
          </a:prstGeom>
          <a:noFill/>
        </p:spPr>
        <p:txBody>
          <a:bodyPr wrap="square" rtlCol="0">
            <a:spAutoFit/>
          </a:bodyPr>
          <a:p>
            <a:pPr>
              <a:spcBef>
                <a:spcPts val="1200"/>
              </a:spcBef>
            </a:pPr>
            <a:r>
              <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上海育创网络科技股份有限公司</a:t>
            </a:r>
            <a:endParaRPr lang="zh-CN" altLang="en-US" sz="140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8"/>
          <p:cNvSpPr txBox="1"/>
          <p:nvPr/>
        </p:nvSpPr>
        <p:spPr>
          <a:xfrm>
            <a:off x="5715" y="3527425"/>
            <a:ext cx="12180570"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ctr" eaLnBrk="1" hangingPunct="1">
              <a:lnSpc>
                <a:spcPct val="100000"/>
              </a:lnSpc>
              <a:spcBef>
                <a:spcPct val="0"/>
              </a:spcBef>
              <a:buNone/>
            </a:pPr>
            <a:r>
              <a:rPr lang="en-US" altLang="zh-CN" sz="3600" b="1" dirty="0">
                <a:solidFill>
                  <a:schemeClr val="bg1">
                    <a:lumMod val="50000"/>
                  </a:schemeClr>
                </a:solidFill>
                <a:latin typeface="微软雅黑" panose="020B0503020204020204" charset="-122"/>
                <a:ea typeface="微软雅黑" panose="020B0503020204020204" charset="-122"/>
              </a:rPr>
              <a:t>SVM</a:t>
            </a:r>
            <a:endParaRPr lang="en-US" altLang="zh-CN" sz="3600" b="1" dirty="0">
              <a:solidFill>
                <a:schemeClr val="bg1">
                  <a:lumMod val="50000"/>
                </a:schemeClr>
              </a:solidFill>
              <a:latin typeface="微软雅黑" panose="020B0503020204020204" charset="-122"/>
              <a:ea typeface="微软雅黑" panose="020B0503020204020204" charset="-122"/>
            </a:endParaRPr>
          </a:p>
        </p:txBody>
      </p:sp>
      <p:pic>
        <p:nvPicPr>
          <p:cNvPr id="44" name="图片 4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394315" y="168910"/>
            <a:ext cx="1637665" cy="553720"/>
          </a:xfrm>
          <a:prstGeom prst="rect">
            <a:avLst/>
          </a:prstGeom>
        </p:spPr>
      </p:pic>
      <p:sp>
        <p:nvSpPr>
          <p:cNvPr id="6" name="文本框 5"/>
          <p:cNvSpPr txBox="1"/>
          <p:nvPr/>
        </p:nvSpPr>
        <p:spPr>
          <a:xfrm flipH="1">
            <a:off x="5175885" y="5631180"/>
            <a:ext cx="1950085" cy="275590"/>
          </a:xfrm>
          <a:prstGeom prst="rect">
            <a:avLst/>
          </a:prstGeom>
          <a:noFill/>
        </p:spPr>
        <p:txBody>
          <a:bodyPr wrap="square" rtlCol="0">
            <a:spAutoFit/>
          </a:bodyPr>
          <a:p>
            <a:pPr>
              <a:spcBef>
                <a:spcPts val="1200"/>
              </a:spcBef>
            </a:pPr>
            <a:r>
              <a:rPr lang="zh-CN"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主讲人：刘老师</a:t>
            </a:r>
            <a:r>
              <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rPr>
              <a:t>(GerryLiu)</a:t>
            </a:r>
            <a:endPar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梯度下降法案例代码</a:t>
            </a:r>
            <a:endParaRPr lang="zh-CN" altLang="en-US"/>
          </a:p>
        </p:txBody>
      </p:sp>
      <p:pic>
        <p:nvPicPr>
          <p:cNvPr id="13" name="图片 1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723007" y="2867129"/>
            <a:ext cx="4807965" cy="3750885"/>
          </a:xfrm>
          <a:prstGeom prst="rect">
            <a:avLst/>
          </a:prstGeom>
        </p:spPr>
      </p:pic>
      <p:pic>
        <p:nvPicPr>
          <p:cNvPr id="14" name="图片 1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48056" y="798047"/>
            <a:ext cx="4633372" cy="36150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1330" y="978535"/>
            <a:ext cx="10872470" cy="5198745"/>
          </a:xfrm>
        </p:spPr>
        <p:txBody>
          <a:bodyPr>
            <a:normAutofit fontScale="90000" lnSpcReduction="20000"/>
          </a:bodyPr>
          <a:p>
            <a:pPr lvl="1"/>
            <a:r>
              <a:rPr lang="en-US" altLang="zh-CN"/>
              <a:t> </a:t>
            </a:r>
            <a:r>
              <a:rPr lang="zh-CN" altLang="en-US"/>
              <a:t>按照</a:t>
            </a:r>
            <a:r>
              <a:rPr lang="en-US" altLang="zh-CN">
                <a:sym typeface="+mn-ea"/>
              </a:rPr>
              <a:t>β</a:t>
            </a:r>
            <a:r>
              <a:rPr lang="en-US" altLang="zh-CN" baseline="-25000">
                <a:sym typeface="+mn-ea"/>
              </a:rPr>
              <a:t>1</a:t>
            </a:r>
            <a:r>
              <a:rPr lang="en-US" altLang="zh-CN" baseline="30000">
                <a:sym typeface="+mn-ea"/>
              </a:rPr>
              <a:t>k</a:t>
            </a:r>
            <a:r>
              <a:rPr lang="zh-CN" altLang="en-US">
                <a:sym typeface="+mn-ea"/>
              </a:rPr>
              <a:t>和</a:t>
            </a:r>
            <a:r>
              <a:rPr lang="en-US" altLang="zh-CN">
                <a:sym typeface="+mn-ea"/>
              </a:rPr>
              <a:t>β</a:t>
            </a:r>
            <a:r>
              <a:rPr lang="en-US" altLang="zh-CN" baseline="-25000">
                <a:sym typeface="+mn-ea"/>
              </a:rPr>
              <a:t>2</a:t>
            </a:r>
            <a:r>
              <a:rPr lang="en-US" altLang="zh-CN" baseline="30000">
                <a:sym typeface="+mn-ea"/>
              </a:rPr>
              <a:t>k</a:t>
            </a:r>
            <a:r>
              <a:rPr lang="zh-CN" altLang="en-US"/>
              <a:t>的关系，求出</a:t>
            </a:r>
            <a:r>
              <a:rPr lang="en-US" altLang="zh-CN">
                <a:sym typeface="+mn-ea"/>
              </a:rPr>
              <a:t>β</a:t>
            </a:r>
            <a:r>
              <a:rPr lang="en-US" altLang="zh-CN" baseline="-25000">
                <a:sym typeface="+mn-ea"/>
              </a:rPr>
              <a:t>1</a:t>
            </a:r>
            <a:r>
              <a:rPr lang="en-US" altLang="zh-CN" baseline="30000">
                <a:sym typeface="+mn-ea"/>
              </a:rPr>
              <a:t>k+1</a:t>
            </a:r>
            <a:r>
              <a:rPr lang="zh-CN" altLang="en-US">
                <a:sym typeface="+mn-ea"/>
              </a:rPr>
              <a:t>的值：</a:t>
            </a:r>
            <a:endParaRPr lang="zh-CN" altLang="en-US">
              <a:sym typeface="+mn-ea"/>
            </a:endParaRPr>
          </a:p>
          <a:p>
            <a:pPr lvl="1"/>
            <a:endParaRPr lang="en-US" altLang="zh-CN">
              <a:sym typeface="+mn-ea"/>
            </a:endParaRPr>
          </a:p>
          <a:p>
            <a:pPr lvl="1"/>
            <a:r>
              <a:rPr lang="en-US" altLang="zh-CN">
                <a:sym typeface="+mn-ea"/>
              </a:rPr>
              <a:t> </a:t>
            </a:r>
            <a:r>
              <a:rPr lang="zh-CN" altLang="en-US">
                <a:sym typeface="+mn-ea"/>
              </a:rPr>
              <a:t>按照公式计算</a:t>
            </a:r>
            <a:r>
              <a:rPr lang="en-US" altLang="zh-CN">
                <a:sym typeface="+mn-ea"/>
              </a:rPr>
              <a:t>b</a:t>
            </a:r>
            <a:r>
              <a:rPr lang="en-US" altLang="zh-CN" baseline="30000">
                <a:sym typeface="+mn-ea"/>
              </a:rPr>
              <a:t>k+1</a:t>
            </a:r>
            <a:r>
              <a:rPr lang="zh-CN" altLang="en-US">
                <a:sym typeface="+mn-ea"/>
              </a:rPr>
              <a:t>和</a:t>
            </a:r>
            <a:r>
              <a:rPr lang="en-US" altLang="zh-CN">
                <a:sym typeface="+mn-ea"/>
              </a:rPr>
              <a:t>E</a:t>
            </a:r>
            <a:r>
              <a:rPr lang="en-US" altLang="zh-CN" baseline="-25000">
                <a:sym typeface="+mn-ea"/>
              </a:rPr>
              <a:t>i</a:t>
            </a:r>
            <a:r>
              <a:rPr lang="zh-CN" altLang="en-US">
                <a:sym typeface="+mn-ea"/>
              </a:rPr>
              <a:t>的值；</a:t>
            </a:r>
            <a:endParaRPr lang="zh-CN" altLang="en-US">
              <a:sym typeface="+mn-ea"/>
            </a:endParaRPr>
          </a:p>
          <a:p>
            <a:pPr lvl="1"/>
            <a:endParaRPr lang="zh-CN" altLang="en-US" baseline="30000">
              <a:sym typeface="+mn-ea"/>
            </a:endParaRPr>
          </a:p>
          <a:p>
            <a:pPr lvl="1"/>
            <a:endParaRPr lang="zh-CN" altLang="en-US" baseline="30000">
              <a:sym typeface="+mn-ea"/>
            </a:endParaRPr>
          </a:p>
          <a:p>
            <a:pPr lvl="1"/>
            <a:endParaRPr lang="zh-CN" altLang="en-US" baseline="30000">
              <a:sym typeface="+mn-ea"/>
            </a:endParaRPr>
          </a:p>
          <a:p>
            <a:pPr lvl="1"/>
            <a:endParaRPr lang="zh-CN" altLang="en-US" baseline="30000">
              <a:sym typeface="+mn-ea"/>
            </a:endParaRPr>
          </a:p>
          <a:p>
            <a:pPr lvl="1"/>
            <a:endParaRPr lang="zh-CN" altLang="en-US" baseline="30000">
              <a:sym typeface="+mn-ea"/>
            </a:endParaRPr>
          </a:p>
          <a:p>
            <a:pPr lvl="1"/>
            <a:endParaRPr lang="zh-CN" altLang="en-US" baseline="30000">
              <a:sym typeface="+mn-ea"/>
            </a:endParaRPr>
          </a:p>
          <a:p>
            <a:pPr lvl="1"/>
            <a:r>
              <a:rPr lang="zh-CN" altLang="en-US" baseline="30000">
                <a:sym typeface="+mn-ea"/>
              </a:rPr>
              <a:t> </a:t>
            </a:r>
            <a:r>
              <a:rPr lang="zh-CN" altLang="en-US">
                <a:sym typeface="+mn-ea"/>
              </a:rPr>
              <a:t>检查函数</a:t>
            </a:r>
            <a:r>
              <a:rPr lang="en-US" altLang="zh-CN">
                <a:sym typeface="+mn-ea"/>
              </a:rPr>
              <a:t>y</a:t>
            </a:r>
            <a:r>
              <a:rPr lang="en-US" altLang="zh-CN" baseline="30000">
                <a:sym typeface="+mn-ea"/>
              </a:rPr>
              <a:t>(i)</a:t>
            </a:r>
            <a:r>
              <a:rPr lang="en-US" altLang="zh-CN">
                <a:sym typeface="+mn-ea"/>
              </a:rPr>
              <a:t>*E</a:t>
            </a:r>
            <a:r>
              <a:rPr lang="en-US" altLang="zh-CN" baseline="-25000">
                <a:sym typeface="+mn-ea"/>
              </a:rPr>
              <a:t>i</a:t>
            </a:r>
            <a:r>
              <a:rPr lang="zh-CN" altLang="en-US">
                <a:sym typeface="+mn-ea"/>
              </a:rPr>
              <a:t>的绝对值是否在精度范围内，并且求解出来的</a:t>
            </a:r>
            <a:r>
              <a:rPr lang="en-US" altLang="zh-CN">
                <a:sym typeface="+mn-ea"/>
              </a:rPr>
              <a:t>β</a:t>
            </a:r>
            <a:r>
              <a:rPr lang="zh-CN" altLang="en-US">
                <a:sym typeface="+mn-ea"/>
              </a:rPr>
              <a:t>解满足</a:t>
            </a:r>
            <a:r>
              <a:rPr lang="en-US" altLang="zh-CN">
                <a:sym typeface="+mn-ea"/>
              </a:rPr>
              <a:t>KKT</a:t>
            </a:r>
            <a:r>
              <a:rPr lang="zh-CN" altLang="en-US">
                <a:sym typeface="+mn-ea"/>
              </a:rPr>
              <a:t>相关约束条件，那么此时结束循环，返回此时的</a:t>
            </a:r>
            <a:r>
              <a:rPr lang="en-US" altLang="zh-CN">
                <a:sym typeface="+mn-ea"/>
              </a:rPr>
              <a:t>β</a:t>
            </a:r>
            <a:r>
              <a:rPr lang="zh-CN" altLang="en-US">
                <a:sym typeface="+mn-ea"/>
              </a:rPr>
              <a:t>解即可，否则继续迭代计算</a:t>
            </a:r>
            <a:r>
              <a:rPr lang="en-US" altLang="zh-CN">
                <a:sym typeface="+mn-ea"/>
              </a:rPr>
              <a:t>β</a:t>
            </a:r>
            <a:r>
              <a:rPr lang="en-US" altLang="zh-CN" baseline="-25000">
                <a:sym typeface="+mn-ea"/>
              </a:rPr>
              <a:t>2</a:t>
            </a:r>
            <a:r>
              <a:rPr lang="en-US" altLang="zh-CN" baseline="30000">
                <a:sym typeface="+mn-ea"/>
              </a:rPr>
              <a:t>new,unt</a:t>
            </a:r>
            <a:r>
              <a:rPr lang="zh-CN" altLang="en-US">
                <a:sym typeface="+mn-ea"/>
              </a:rPr>
              <a:t>的值。</a:t>
            </a:r>
            <a:endParaRPr lang="zh-CN" altLang="en-US">
              <a:sym typeface="+mn-ea"/>
            </a:endParaRPr>
          </a:p>
        </p:txBody>
      </p:sp>
      <p:sp>
        <p:nvSpPr>
          <p:cNvPr id="4" name="标题 3"/>
          <p:cNvSpPr>
            <a:spLocks noGrp="1"/>
          </p:cNvSpPr>
          <p:nvPr>
            <p:ph type="title"/>
          </p:nvPr>
        </p:nvSpPr>
        <p:spPr/>
        <p:txBody>
          <a:bodyPr>
            <a:normAutofit/>
          </a:bodyPr>
          <a:p>
            <a:r>
              <a:rPr lang="en-US" altLang="zh-CN">
                <a:sym typeface="+mn-ea"/>
              </a:rPr>
              <a:t>SMO</a:t>
            </a:r>
            <a:r>
              <a:rPr lang="zh-CN" altLang="en-US">
                <a:sym typeface="+mn-ea"/>
              </a:rPr>
              <a:t>算法流程总结</a:t>
            </a:r>
            <a:endParaRPr lang="zh-CN" altLang="en-US"/>
          </a:p>
        </p:txBody>
      </p:sp>
      <p:graphicFrame>
        <p:nvGraphicFramePr>
          <p:cNvPr id="8" name="对象 7">
            <a:hlinkClick r:id="" action="ppaction://ole?verb="/>
          </p:cNvPr>
          <p:cNvGraphicFramePr>
            <a:graphicFrameLocks noChangeAspect="1"/>
          </p:cNvGraphicFramePr>
          <p:nvPr/>
        </p:nvGraphicFramePr>
        <p:xfrm>
          <a:off x="3314239" y="1421462"/>
          <a:ext cx="5564110" cy="690752"/>
        </p:xfrm>
        <a:graphic>
          <a:graphicData uri="http://schemas.openxmlformats.org/presentationml/2006/ole">
            <mc:AlternateContent xmlns:mc="http://schemas.openxmlformats.org/markup-compatibility/2006">
              <mc:Choice xmlns:v="urn:schemas-microsoft-com:vml" Requires="v">
                <p:oleObj spid="_x0000_s10243" name="" r:id="rId1" imgW="1841500" imgH="228600" progId="Equation.KSEE3">
                  <p:embed/>
                </p:oleObj>
              </mc:Choice>
              <mc:Fallback>
                <p:oleObj name="" r:id="rId1" imgW="1841500" imgH="228600" progId="Equation.KSEE3">
                  <p:embed/>
                  <p:pic>
                    <p:nvPicPr>
                      <p:cNvPr id="0" name="图片 10242"/>
                      <p:cNvPicPr/>
                      <p:nvPr/>
                    </p:nvPicPr>
                    <p:blipFill>
                      <a:blip r:embed="rId2"/>
                      <a:stretch>
                        <a:fillRect/>
                      </a:stretch>
                    </p:blipFill>
                    <p:spPr>
                      <a:xfrm>
                        <a:off x="3314239" y="1421462"/>
                        <a:ext cx="5564110" cy="690752"/>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3722496" y="2442353"/>
          <a:ext cx="3636607" cy="1411979"/>
        </p:xfrm>
        <a:graphic>
          <a:graphicData uri="http://schemas.openxmlformats.org/presentationml/2006/ole">
            <mc:AlternateContent xmlns:mc="http://schemas.openxmlformats.org/markup-compatibility/2006">
              <mc:Choice xmlns:v="urn:schemas-microsoft-com:vml" Requires="v">
                <p:oleObj spid="_x0000_s13314" name="" r:id="rId3" imgW="1079500" imgH="419100" progId="Equation.KSEE3">
                  <p:embed/>
                </p:oleObj>
              </mc:Choice>
              <mc:Fallback>
                <p:oleObj name="" r:id="rId3" imgW="1079500" imgH="419100" progId="Equation.KSEE3">
                  <p:embed/>
                  <p:pic>
                    <p:nvPicPr>
                      <p:cNvPr id="0" name="图片 13313"/>
                      <p:cNvPicPr/>
                      <p:nvPr/>
                    </p:nvPicPr>
                    <p:blipFill>
                      <a:blip r:embed="rId4"/>
                      <a:stretch>
                        <a:fillRect/>
                      </a:stretch>
                    </p:blipFill>
                    <p:spPr>
                      <a:xfrm>
                        <a:off x="3722496" y="2442353"/>
                        <a:ext cx="3636607" cy="141197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957268" y="3486692"/>
          <a:ext cx="10396200" cy="1089458"/>
        </p:xfrm>
        <a:graphic>
          <a:graphicData uri="http://schemas.openxmlformats.org/presentationml/2006/ole">
            <mc:AlternateContent xmlns:mc="http://schemas.openxmlformats.org/markup-compatibility/2006">
              <mc:Choice xmlns:v="urn:schemas-microsoft-com:vml" Requires="v">
                <p:oleObj spid="_x0000_s11265" name="" r:id="rId5" imgW="4241800" imgH="444500" progId="Equation.KSEE3">
                  <p:embed/>
                </p:oleObj>
              </mc:Choice>
              <mc:Fallback>
                <p:oleObj name="" r:id="rId5" imgW="4241800" imgH="444500" progId="Equation.KSEE3">
                  <p:embed/>
                  <p:pic>
                    <p:nvPicPr>
                      <p:cNvPr id="0" name="图片 11264"/>
                      <p:cNvPicPr/>
                      <p:nvPr/>
                    </p:nvPicPr>
                    <p:blipFill>
                      <a:blip r:embed="rId6"/>
                      <a:stretch>
                        <a:fillRect/>
                      </a:stretch>
                    </p:blipFill>
                    <p:spPr>
                      <a:xfrm>
                        <a:off x="957268" y="3486692"/>
                        <a:ext cx="10396200" cy="108945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4020" y="949960"/>
            <a:ext cx="10939780" cy="5227320"/>
          </a:xfrm>
        </p:spPr>
        <p:txBody>
          <a:bodyPr/>
          <a:p>
            <a:r>
              <a:rPr lang="en-US" altLang="zh-CN" sz="2400"/>
              <a:t> SVM</a:t>
            </a:r>
            <a:r>
              <a:rPr lang="zh-CN" altLang="en-US" sz="2400"/>
              <a:t>和决策树一样，可以将模型直接应用到回归问题中；在</a:t>
            </a:r>
            <a:r>
              <a:rPr lang="en-US" altLang="zh-CN" sz="2400"/>
              <a:t>SVM</a:t>
            </a:r>
            <a:r>
              <a:rPr lang="zh-CN" altLang="en-US" sz="2400"/>
              <a:t>的分类模型</a:t>
            </a:r>
            <a:r>
              <a:rPr lang="en-US" altLang="zh-CN" sz="2400"/>
              <a:t>(SVC)</a:t>
            </a:r>
            <a:r>
              <a:rPr lang="zh-CN" altLang="en-US" sz="2400"/>
              <a:t>中，目标函数和限制条件如下：</a:t>
            </a:r>
            <a:endParaRPr lang="zh-CN" altLang="en-US" sz="2400"/>
          </a:p>
          <a:p>
            <a:endParaRPr lang="zh-CN" altLang="en-US" sz="2400"/>
          </a:p>
          <a:p>
            <a:endParaRPr lang="zh-CN" altLang="en-US" sz="2400"/>
          </a:p>
          <a:p>
            <a:r>
              <a:rPr lang="zh-CN" altLang="en-US" sz="2400"/>
              <a:t> 在</a:t>
            </a:r>
            <a:r>
              <a:rPr lang="en-US" altLang="zh-CN" sz="2400"/>
              <a:t>SVR</a:t>
            </a:r>
            <a:r>
              <a:rPr lang="zh-CN" altLang="en-US" sz="2400"/>
              <a:t>中，目的是为了尽量拟合一个线性模型</a:t>
            </a:r>
            <a:r>
              <a:rPr lang="en-US" altLang="zh-CN" sz="2400"/>
              <a:t>y=wx+b</a:t>
            </a:r>
            <a:r>
              <a:rPr lang="zh-CN" altLang="en-US" sz="2400"/>
              <a:t>；从而我们可以定义常量</a:t>
            </a:r>
            <a:r>
              <a:rPr lang="en-US" altLang="zh-CN" sz="2400"/>
              <a:t>eps&gt;0</a:t>
            </a:r>
            <a:r>
              <a:rPr lang="zh-CN" altLang="en-US" sz="2400"/>
              <a:t>，对于任意一点</a:t>
            </a:r>
            <a:r>
              <a:rPr lang="en-US" altLang="zh-CN" sz="2400"/>
              <a:t>(x,y)</a:t>
            </a:r>
            <a:r>
              <a:rPr lang="zh-CN" altLang="en-US" sz="2400"/>
              <a:t>，如果</a:t>
            </a:r>
            <a:r>
              <a:rPr lang="en-US" altLang="zh-CN" sz="2400"/>
              <a:t>|y-wx-b|</a:t>
            </a:r>
            <a:r>
              <a:rPr lang="en-US" altLang="zh-CN" sz="2400">
                <a:latin typeface="Arial" panose="020B0604020202020204" pitchFamily="34" charset="0"/>
              </a:rPr>
              <a:t>≤eps</a:t>
            </a:r>
            <a:r>
              <a:rPr lang="zh-CN" altLang="en-US" sz="2400">
                <a:latin typeface="Arial" panose="020B0604020202020204" pitchFamily="34" charset="0"/>
              </a:rPr>
              <a:t>，那么认为没有损失，从而我们可以得到目标函数和限制条件如下：</a:t>
            </a:r>
            <a:endParaRPr lang="zh-CN" altLang="en-US" sz="2400">
              <a:latin typeface="Arial" panose="020B0604020202020204" pitchFamily="34" charset="0"/>
            </a:endParaRPr>
          </a:p>
        </p:txBody>
      </p:sp>
      <p:sp>
        <p:nvSpPr>
          <p:cNvPr id="4" name="标题 3"/>
          <p:cNvSpPr>
            <a:spLocks noGrp="1"/>
          </p:cNvSpPr>
          <p:nvPr>
            <p:ph type="title"/>
          </p:nvPr>
        </p:nvSpPr>
        <p:spPr/>
        <p:txBody>
          <a:bodyPr/>
          <a:p>
            <a:r>
              <a:rPr lang="en-US" altLang="zh-CN"/>
              <a:t>SVR</a:t>
            </a:r>
            <a:endParaRPr lang="en-US" altLang="zh-CN"/>
          </a:p>
        </p:txBody>
      </p:sp>
      <p:grpSp>
        <p:nvGrpSpPr>
          <p:cNvPr id="11" name="组合 10"/>
          <p:cNvGrpSpPr/>
          <p:nvPr/>
        </p:nvGrpSpPr>
        <p:grpSpPr>
          <a:xfrm>
            <a:off x="5710889" y="1498990"/>
            <a:ext cx="4919069" cy="1945280"/>
            <a:chOff x="3664" y="4793"/>
            <a:chExt cx="11869" cy="5074"/>
          </a:xfrm>
        </p:grpSpPr>
        <p:graphicFrame>
          <p:nvGraphicFramePr>
            <p:cNvPr id="7" name="对象 6">
              <a:hlinkClick r:id="" action="ppaction://ole?verb="/>
            </p:cNvPr>
            <p:cNvGraphicFramePr>
              <a:graphicFrameLocks noChangeAspect="1"/>
            </p:cNvGraphicFramePr>
            <p:nvPr/>
          </p:nvGraphicFramePr>
          <p:xfrm>
            <a:off x="3664" y="4793"/>
            <a:ext cx="11869" cy="3542"/>
          </p:xfrm>
          <a:graphic>
            <a:graphicData uri="http://schemas.openxmlformats.org/presentationml/2006/ole">
              <mc:AlternateContent xmlns:mc="http://schemas.openxmlformats.org/markup-compatibility/2006">
                <mc:Choice xmlns:v="urn:schemas-microsoft-com:vml" Requires="v">
                  <p:oleObj spid="_x0000_s8" name="" r:id="rId1" imgW="2298700" imgH="685800" progId="Equation.KSEE3">
                    <p:embed/>
                  </p:oleObj>
                </mc:Choice>
                <mc:Fallback>
                  <p:oleObj name="" r:id="rId1" imgW="2298700" imgH="685800" progId="Equation.KSEE3">
                    <p:embed/>
                    <p:pic>
                      <p:nvPicPr>
                        <p:cNvPr id="0" name="图片 20485"/>
                        <p:cNvPicPr/>
                        <p:nvPr/>
                      </p:nvPicPr>
                      <p:blipFill>
                        <a:blip r:embed="rId2"/>
                        <a:stretch>
                          <a:fillRect/>
                        </a:stretch>
                      </p:blipFill>
                      <p:spPr>
                        <a:xfrm>
                          <a:off x="3664" y="4793"/>
                          <a:ext cx="11869" cy="3542"/>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79" y="8540"/>
            <a:ext cx="6485" cy="1327"/>
          </p:xfrm>
          <a:graphic>
            <a:graphicData uri="http://schemas.openxmlformats.org/presentationml/2006/ole">
              <mc:AlternateContent xmlns:mc="http://schemas.openxmlformats.org/markup-compatibility/2006">
                <mc:Choice xmlns:v="urn:schemas-microsoft-com:vml" Requires="v">
                  <p:oleObj spid="_x0000_s17409" name="" r:id="rId3" imgW="1117600" imgH="228600" progId="Equation.KSEE3">
                    <p:embed/>
                  </p:oleObj>
                </mc:Choice>
                <mc:Fallback>
                  <p:oleObj name="" r:id="rId3" imgW="1117600" imgH="228600" progId="Equation.KSEE3">
                    <p:embed/>
                    <p:pic>
                      <p:nvPicPr>
                        <p:cNvPr id="0" name="图片 17408"/>
                        <p:cNvPicPr/>
                        <p:nvPr/>
                      </p:nvPicPr>
                      <p:blipFill>
                        <a:blip r:embed="rId4"/>
                        <a:stretch>
                          <a:fillRect/>
                        </a:stretch>
                      </p:blipFill>
                      <p:spPr>
                        <a:xfrm>
                          <a:off x="4879" y="8540"/>
                          <a:ext cx="6485" cy="1327"/>
                        </a:xfrm>
                        <a:prstGeom prst="rect">
                          <a:avLst/>
                        </a:prstGeom>
                      </p:spPr>
                    </p:pic>
                  </p:oleObj>
                </mc:Fallback>
              </mc:AlternateContent>
            </a:graphicData>
          </a:graphic>
        </p:graphicFrame>
      </p:grpSp>
      <p:graphicFrame>
        <p:nvGraphicFramePr>
          <p:cNvPr id="6" name="对象 5">
            <a:hlinkClick r:id="" action="ppaction://ole?verb="/>
          </p:cNvPr>
          <p:cNvGraphicFramePr>
            <a:graphicFrameLocks noChangeAspect="1"/>
          </p:cNvGraphicFramePr>
          <p:nvPr/>
        </p:nvGraphicFramePr>
        <p:xfrm>
          <a:off x="6214466" y="5075923"/>
          <a:ext cx="5037157" cy="1462769"/>
        </p:xfrm>
        <a:graphic>
          <a:graphicData uri="http://schemas.openxmlformats.org/presentationml/2006/ole">
            <mc:AlternateContent xmlns:mc="http://schemas.openxmlformats.org/markup-compatibility/2006">
              <mc:Choice xmlns:v="urn:schemas-microsoft-com:vml" Requires="v">
                <p:oleObj spid="_x0000_s10" name="" r:id="rId5" imgW="2184400" imgH="685800" progId="Equation.KSEE3">
                  <p:embed/>
                </p:oleObj>
              </mc:Choice>
              <mc:Fallback>
                <p:oleObj name="" r:id="rId5" imgW="2184400" imgH="685800" progId="Equation.KSEE3">
                  <p:embed/>
                  <p:pic>
                    <p:nvPicPr>
                      <p:cNvPr id="0" name="图片 20485"/>
                      <p:cNvPicPr/>
                      <p:nvPr/>
                    </p:nvPicPr>
                    <p:blipFill>
                      <a:blip r:embed="rId6"/>
                      <a:stretch>
                        <a:fillRect/>
                      </a:stretch>
                    </p:blipFill>
                    <p:spPr>
                      <a:xfrm>
                        <a:off x="6214466" y="5075923"/>
                        <a:ext cx="5037157" cy="146276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latin typeface="Arial" panose="020B0604020202020204" pitchFamily="34" charset="0"/>
              </a:rPr>
              <a:t> </a:t>
            </a:r>
            <a:r>
              <a:rPr lang="zh-CN" altLang="en-US">
                <a:latin typeface="Arial" panose="020B0604020202020204" pitchFamily="34" charset="0"/>
              </a:rPr>
              <a:t>加入松弛因子</a:t>
            </a:r>
            <a:r>
              <a:rPr lang="en-US" altLang="zh-CN">
                <a:sym typeface="+mn-ea"/>
              </a:rPr>
              <a:t>ξ&gt;0</a:t>
            </a:r>
            <a:r>
              <a:rPr lang="zh-CN" altLang="en-US">
                <a:sym typeface="+mn-ea"/>
              </a:rPr>
              <a:t>，从而我们的目标函数和限制条件变成：</a:t>
            </a:r>
            <a:endParaRPr lang="zh-CN" altLang="en-US">
              <a:latin typeface="Arial" panose="020B0604020202020204" pitchFamily="34" charset="0"/>
              <a:sym typeface="+mn-ea"/>
            </a:endParaRPr>
          </a:p>
        </p:txBody>
      </p:sp>
      <p:sp>
        <p:nvSpPr>
          <p:cNvPr id="4" name="标题 3"/>
          <p:cNvSpPr>
            <a:spLocks noGrp="1"/>
          </p:cNvSpPr>
          <p:nvPr>
            <p:ph type="title"/>
          </p:nvPr>
        </p:nvSpPr>
        <p:spPr/>
        <p:txBody>
          <a:bodyPr/>
          <a:p>
            <a:r>
              <a:rPr lang="en-US" altLang="zh-CN"/>
              <a:t>SVR</a:t>
            </a:r>
            <a:endParaRPr lang="en-US" altLang="zh-CN"/>
          </a:p>
        </p:txBody>
      </p:sp>
      <p:grpSp>
        <p:nvGrpSpPr>
          <p:cNvPr id="14" name="组合 13"/>
          <p:cNvGrpSpPr/>
          <p:nvPr/>
        </p:nvGrpSpPr>
        <p:grpSpPr>
          <a:xfrm>
            <a:off x="1325811" y="1961787"/>
            <a:ext cx="9595613" cy="2973789"/>
            <a:chOff x="2455" y="-66"/>
            <a:chExt cx="15114" cy="4684"/>
          </a:xfrm>
        </p:grpSpPr>
        <p:graphicFrame>
          <p:nvGraphicFramePr>
            <p:cNvPr id="5" name="对象 4">
              <a:hlinkClick r:id="" action="ppaction://ole?verb="/>
            </p:cNvPr>
            <p:cNvGraphicFramePr>
              <a:graphicFrameLocks noChangeAspect="1"/>
            </p:cNvGraphicFramePr>
            <p:nvPr/>
          </p:nvGraphicFramePr>
          <p:xfrm>
            <a:off x="2455" y="-66"/>
            <a:ext cx="15114" cy="3133"/>
          </p:xfrm>
          <a:graphic>
            <a:graphicData uri="http://schemas.openxmlformats.org/presentationml/2006/ole">
              <mc:AlternateContent xmlns:mc="http://schemas.openxmlformats.org/markup-compatibility/2006">
                <mc:Choice xmlns:v="urn:schemas-microsoft-com:vml" Requires="v">
                  <p:oleObj spid="_x0000_s12" name="" r:id="rId1" imgW="3060065" imgH="685800" progId="Equation.KSEE3">
                    <p:embed/>
                  </p:oleObj>
                </mc:Choice>
                <mc:Fallback>
                  <p:oleObj name="" r:id="rId1" imgW="3060065" imgH="685800" progId="Equation.KSEE3">
                    <p:embed/>
                    <p:pic>
                      <p:nvPicPr>
                        <p:cNvPr id="0" name="图片 20485"/>
                        <p:cNvPicPr/>
                        <p:nvPr/>
                      </p:nvPicPr>
                      <p:blipFill>
                        <a:blip r:embed="rId2"/>
                        <a:stretch>
                          <a:fillRect/>
                        </a:stretch>
                      </p:blipFill>
                      <p:spPr>
                        <a:xfrm>
                          <a:off x="2455" y="-66"/>
                          <a:ext cx="15114" cy="3133"/>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518" y="3275"/>
            <a:ext cx="8974" cy="1343"/>
          </p:xfrm>
          <a:graphic>
            <a:graphicData uri="http://schemas.openxmlformats.org/presentationml/2006/ole">
              <mc:AlternateContent xmlns:mc="http://schemas.openxmlformats.org/markup-compatibility/2006">
                <mc:Choice xmlns:v="urn:schemas-microsoft-com:vml" Requires="v">
                  <p:oleObj spid="_x0000_s14337" name="" r:id="rId3" imgW="1612900" imgH="241300" progId="Equation.KSEE3">
                    <p:embed/>
                  </p:oleObj>
                </mc:Choice>
                <mc:Fallback>
                  <p:oleObj name="" r:id="rId3" imgW="1612900" imgH="241300" progId="Equation.KSEE3">
                    <p:embed/>
                    <p:pic>
                      <p:nvPicPr>
                        <p:cNvPr id="0" name="图片 14336"/>
                        <p:cNvPicPr/>
                        <p:nvPr/>
                      </p:nvPicPr>
                      <p:blipFill>
                        <a:blip r:embed="rId4"/>
                        <a:stretch>
                          <a:fillRect/>
                        </a:stretch>
                      </p:blipFill>
                      <p:spPr>
                        <a:xfrm>
                          <a:off x="3518" y="3275"/>
                          <a:ext cx="8974" cy="1343"/>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构造拉格朗日函数：</a:t>
            </a:r>
            <a:endParaRPr lang="zh-CN" altLang="en-US"/>
          </a:p>
        </p:txBody>
      </p:sp>
      <p:sp>
        <p:nvSpPr>
          <p:cNvPr id="4" name="标题 3"/>
          <p:cNvSpPr>
            <a:spLocks noGrp="1"/>
          </p:cNvSpPr>
          <p:nvPr>
            <p:ph type="title"/>
          </p:nvPr>
        </p:nvSpPr>
        <p:spPr/>
        <p:txBody>
          <a:bodyPr/>
          <a:p>
            <a:r>
              <a:rPr lang="en-US" altLang="zh-CN"/>
              <a:t>SVR</a:t>
            </a:r>
            <a:endParaRPr lang="en-US" altLang="zh-CN"/>
          </a:p>
        </p:txBody>
      </p:sp>
      <p:graphicFrame>
        <p:nvGraphicFramePr>
          <p:cNvPr id="6" name="对象 5">
            <a:hlinkClick r:id="" action="ppaction://ole?verb="/>
          </p:cNvPr>
          <p:cNvGraphicFramePr>
            <a:graphicFrameLocks noChangeAspect="1"/>
          </p:cNvGraphicFramePr>
          <p:nvPr/>
        </p:nvGraphicFramePr>
        <p:xfrm>
          <a:off x="112234" y="1867824"/>
          <a:ext cx="11359951" cy="904073"/>
        </p:xfrm>
        <a:graphic>
          <a:graphicData uri="http://schemas.openxmlformats.org/presentationml/2006/ole">
            <mc:AlternateContent xmlns:mc="http://schemas.openxmlformats.org/markup-compatibility/2006">
              <mc:Choice xmlns:v="urn:schemas-microsoft-com:vml" Requires="v">
                <p:oleObj spid="_x0000_s7171" name="" r:id="rId1" imgW="5422900" imgH="431800" progId="Equation.KSEE3">
                  <p:embed/>
                </p:oleObj>
              </mc:Choice>
              <mc:Fallback>
                <p:oleObj name="" r:id="rId1" imgW="5422900" imgH="431800" progId="Equation.KSEE3">
                  <p:embed/>
                  <p:pic>
                    <p:nvPicPr>
                      <p:cNvPr id="0" name="图片 7170"/>
                      <p:cNvPicPr/>
                      <p:nvPr/>
                    </p:nvPicPr>
                    <p:blipFill>
                      <a:blip r:embed="rId2"/>
                      <a:stretch>
                        <a:fillRect/>
                      </a:stretch>
                    </p:blipFill>
                    <p:spPr>
                      <a:xfrm>
                        <a:off x="112234" y="1867824"/>
                        <a:ext cx="11359951" cy="904073"/>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799313" y="2876017"/>
          <a:ext cx="7523357" cy="987877"/>
        </p:xfrm>
        <a:graphic>
          <a:graphicData uri="http://schemas.openxmlformats.org/presentationml/2006/ole">
            <mc:AlternateContent xmlns:mc="http://schemas.openxmlformats.org/markup-compatibility/2006">
              <mc:Choice xmlns:v="urn:schemas-microsoft-com:vml" Requires="v">
                <p:oleObj spid="_x0000_s15361" name="" r:id="rId3" imgW="3288665" imgH="431800" progId="Equation.KSEE3">
                  <p:embed/>
                </p:oleObj>
              </mc:Choice>
              <mc:Fallback>
                <p:oleObj name="" r:id="rId3" imgW="3288665" imgH="431800" progId="Equation.KSEE3">
                  <p:embed/>
                  <p:pic>
                    <p:nvPicPr>
                      <p:cNvPr id="0" name="图片 15360"/>
                      <p:cNvPicPr/>
                      <p:nvPr/>
                    </p:nvPicPr>
                    <p:blipFill>
                      <a:blip r:embed="rId4"/>
                      <a:stretch>
                        <a:fillRect/>
                      </a:stretch>
                    </p:blipFill>
                    <p:spPr>
                      <a:xfrm>
                        <a:off x="3799313" y="2876017"/>
                        <a:ext cx="7523357" cy="987877"/>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560082" y="4091817"/>
          <a:ext cx="8352513" cy="721226"/>
        </p:xfrm>
        <a:graphic>
          <a:graphicData uri="http://schemas.openxmlformats.org/presentationml/2006/ole">
            <mc:AlternateContent xmlns:mc="http://schemas.openxmlformats.org/markup-compatibility/2006">
              <mc:Choice xmlns:v="urn:schemas-microsoft-com:vml" Requires="v">
                <p:oleObj spid="_x0000_s15362" name="" r:id="rId5" imgW="2794000" imgH="241300" progId="Equation.KSEE3">
                  <p:embed/>
                </p:oleObj>
              </mc:Choice>
              <mc:Fallback>
                <p:oleObj name="" r:id="rId5" imgW="2794000" imgH="241300" progId="Equation.KSEE3">
                  <p:embed/>
                  <p:pic>
                    <p:nvPicPr>
                      <p:cNvPr id="0" name="图片 15361"/>
                      <p:cNvPicPr/>
                      <p:nvPr/>
                    </p:nvPicPr>
                    <p:blipFill>
                      <a:blip r:embed="rId6"/>
                      <a:stretch>
                        <a:fillRect/>
                      </a:stretch>
                    </p:blipFill>
                    <p:spPr>
                      <a:xfrm>
                        <a:off x="1560082" y="4091817"/>
                        <a:ext cx="8352513" cy="721226"/>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拉格朗日函数对偶化</a:t>
            </a:r>
            <a:endParaRPr lang="zh-CN" altLang="en-US"/>
          </a:p>
        </p:txBody>
      </p:sp>
      <p:sp>
        <p:nvSpPr>
          <p:cNvPr id="4" name="标题 3"/>
          <p:cNvSpPr>
            <a:spLocks noGrp="1"/>
          </p:cNvSpPr>
          <p:nvPr>
            <p:ph type="title"/>
          </p:nvPr>
        </p:nvSpPr>
        <p:spPr/>
        <p:txBody>
          <a:bodyPr/>
          <a:p>
            <a:r>
              <a:rPr lang="en-US" altLang="zh-CN"/>
              <a:t>SVR</a:t>
            </a:r>
            <a:endParaRPr lang="en-US" altLang="zh-CN"/>
          </a:p>
        </p:txBody>
      </p:sp>
      <p:graphicFrame>
        <p:nvGraphicFramePr>
          <p:cNvPr id="5" name="对象 4">
            <a:hlinkClick r:id="" action="ppaction://ole?verb="/>
          </p:cNvPr>
          <p:cNvGraphicFramePr>
            <a:graphicFrameLocks noChangeAspect="1"/>
          </p:cNvGraphicFramePr>
          <p:nvPr/>
        </p:nvGraphicFramePr>
        <p:xfrm>
          <a:off x="1325811" y="2031624"/>
          <a:ext cx="7395111" cy="824077"/>
        </p:xfrm>
        <a:graphic>
          <a:graphicData uri="http://schemas.openxmlformats.org/presentationml/2006/ole">
            <mc:AlternateContent xmlns:mc="http://schemas.openxmlformats.org/markup-compatibility/2006">
              <mc:Choice xmlns:v="urn:schemas-microsoft-com:vml" Requires="v">
                <p:oleObj spid="_x0000_s8193" name="" r:id="rId1" imgW="2844800" imgH="316865" progId="Equation.KSEE3">
                  <p:embed/>
                </p:oleObj>
              </mc:Choice>
              <mc:Fallback>
                <p:oleObj name="" r:id="rId1" imgW="2844800" imgH="316865" progId="Equation.KSEE3">
                  <p:embed/>
                  <p:pic>
                    <p:nvPicPr>
                      <p:cNvPr id="0" name="图片 8192"/>
                      <p:cNvPicPr/>
                      <p:nvPr/>
                    </p:nvPicPr>
                    <p:blipFill>
                      <a:blip r:embed="rId2"/>
                      <a:stretch>
                        <a:fillRect/>
                      </a:stretch>
                    </p:blipFill>
                    <p:spPr>
                      <a:xfrm>
                        <a:off x="1325811" y="2031624"/>
                        <a:ext cx="7395111" cy="824077"/>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041384" y="3349005"/>
          <a:ext cx="7963965" cy="887566"/>
        </p:xfrm>
        <a:graphic>
          <a:graphicData uri="http://schemas.openxmlformats.org/presentationml/2006/ole">
            <mc:AlternateContent xmlns:mc="http://schemas.openxmlformats.org/markup-compatibility/2006">
              <mc:Choice xmlns:v="urn:schemas-microsoft-com:vml" Requires="v">
                <p:oleObj spid="_x0000_s7" name="" r:id="rId3" imgW="2844800" imgH="316865" progId="Equation.KSEE3">
                  <p:embed/>
                </p:oleObj>
              </mc:Choice>
              <mc:Fallback>
                <p:oleObj name="" r:id="rId3" imgW="2844800" imgH="316865" progId="Equation.KSEE3">
                  <p:embed/>
                  <p:pic>
                    <p:nvPicPr>
                      <p:cNvPr id="0" name="图片 8192"/>
                      <p:cNvPicPr/>
                      <p:nvPr/>
                    </p:nvPicPr>
                    <p:blipFill>
                      <a:blip r:embed="rId4"/>
                      <a:stretch>
                        <a:fillRect/>
                      </a:stretch>
                    </p:blipFill>
                    <p:spPr>
                      <a:xfrm>
                        <a:off x="1041384" y="3349005"/>
                        <a:ext cx="7963965" cy="887566"/>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首先来求优化函数对于</a:t>
            </a:r>
            <a:r>
              <a:rPr lang="en-US" altLang="zh-CN"/>
              <a:t>w</a:t>
            </a:r>
            <a:r>
              <a:rPr lang="zh-CN" altLang="en-US"/>
              <a:t>、</a:t>
            </a:r>
            <a:r>
              <a:rPr lang="en-US" altLang="zh-CN"/>
              <a:t>b</a:t>
            </a:r>
            <a:r>
              <a:rPr lang="zh-CN" altLang="en-US"/>
              <a:t>、</a:t>
            </a:r>
            <a:r>
              <a:rPr lang="en-US" altLang="zh-CN">
                <a:sym typeface="+mn-ea"/>
              </a:rPr>
              <a:t>ξ</a:t>
            </a:r>
            <a:r>
              <a:rPr lang="zh-CN" altLang="en-US">
                <a:sym typeface="+mn-ea"/>
              </a:rPr>
              <a:t>的极小值，通过求导可得：</a:t>
            </a:r>
            <a:endParaRPr lang="zh-CN" altLang="en-US">
              <a:sym typeface="+mn-ea"/>
            </a:endParaRPr>
          </a:p>
        </p:txBody>
      </p:sp>
      <p:sp>
        <p:nvSpPr>
          <p:cNvPr id="4" name="标题 3"/>
          <p:cNvSpPr>
            <a:spLocks noGrp="1"/>
          </p:cNvSpPr>
          <p:nvPr>
            <p:ph type="title"/>
          </p:nvPr>
        </p:nvSpPr>
        <p:spPr/>
        <p:txBody>
          <a:bodyPr/>
          <a:p>
            <a:r>
              <a:rPr lang="en-US" altLang="zh-CN"/>
              <a:t>SVR</a:t>
            </a:r>
            <a:endParaRPr lang="en-US" altLang="zh-CN"/>
          </a:p>
        </p:txBody>
      </p:sp>
      <p:graphicFrame>
        <p:nvGraphicFramePr>
          <p:cNvPr id="8" name="对象 7">
            <a:hlinkClick r:id="" action="ppaction://ole?verb="/>
          </p:cNvPr>
          <p:cNvGraphicFramePr>
            <a:graphicFrameLocks noChangeAspect="1"/>
          </p:cNvGraphicFramePr>
          <p:nvPr/>
        </p:nvGraphicFramePr>
        <p:xfrm>
          <a:off x="3031105" y="1864015"/>
          <a:ext cx="4256252" cy="971370"/>
        </p:xfrm>
        <a:graphic>
          <a:graphicData uri="http://schemas.openxmlformats.org/presentationml/2006/ole">
            <mc:AlternateContent xmlns:mc="http://schemas.openxmlformats.org/markup-compatibility/2006">
              <mc:Choice xmlns:v="urn:schemas-microsoft-com:vml" Requires="v">
                <p:oleObj spid="_x0000_s16386" name="" r:id="rId1" imgW="1892300" imgH="431800" progId="Equation.KSEE3">
                  <p:embed/>
                </p:oleObj>
              </mc:Choice>
              <mc:Fallback>
                <p:oleObj name="" r:id="rId1" imgW="1892300" imgH="431800" progId="Equation.KSEE3">
                  <p:embed/>
                  <p:pic>
                    <p:nvPicPr>
                      <p:cNvPr id="0" name="图片 16385"/>
                      <p:cNvPicPr/>
                      <p:nvPr/>
                    </p:nvPicPr>
                    <p:blipFill>
                      <a:blip r:embed="rId2"/>
                      <a:stretch>
                        <a:fillRect/>
                      </a:stretch>
                    </p:blipFill>
                    <p:spPr>
                      <a:xfrm>
                        <a:off x="3031105" y="1864015"/>
                        <a:ext cx="4256252" cy="97137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031105" y="2977599"/>
          <a:ext cx="4019441" cy="1043112"/>
        </p:xfrm>
        <a:graphic>
          <a:graphicData uri="http://schemas.openxmlformats.org/presentationml/2006/ole">
            <mc:AlternateContent xmlns:mc="http://schemas.openxmlformats.org/markup-compatibility/2006">
              <mc:Choice xmlns:v="urn:schemas-microsoft-com:vml" Requires="v">
                <p:oleObj spid="_x0000_s16387" name="" r:id="rId3" imgW="1663700" imgH="431800" progId="Equation.KSEE3">
                  <p:embed/>
                </p:oleObj>
              </mc:Choice>
              <mc:Fallback>
                <p:oleObj name="" r:id="rId3" imgW="1663700" imgH="431800" progId="Equation.KSEE3">
                  <p:embed/>
                  <p:pic>
                    <p:nvPicPr>
                      <p:cNvPr id="0" name="图片 16386"/>
                      <p:cNvPicPr/>
                      <p:nvPr/>
                    </p:nvPicPr>
                    <p:blipFill>
                      <a:blip r:embed="rId4"/>
                      <a:stretch>
                        <a:fillRect/>
                      </a:stretch>
                    </p:blipFill>
                    <p:spPr>
                      <a:xfrm>
                        <a:off x="3031105" y="2977599"/>
                        <a:ext cx="4019441" cy="1043112"/>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3031105" y="4162924"/>
          <a:ext cx="4304503" cy="1076126"/>
        </p:xfrm>
        <a:graphic>
          <a:graphicData uri="http://schemas.openxmlformats.org/presentationml/2006/ole">
            <mc:AlternateContent xmlns:mc="http://schemas.openxmlformats.org/markup-compatibility/2006">
              <mc:Choice xmlns:v="urn:schemas-microsoft-com:vml" Requires="v">
                <p:oleObj spid="_x0000_s16388" name="" r:id="rId5" imgW="1727200" imgH="431800" progId="Equation.KSEE3">
                  <p:embed/>
                </p:oleObj>
              </mc:Choice>
              <mc:Fallback>
                <p:oleObj name="" r:id="rId5" imgW="1727200" imgH="431800" progId="Equation.KSEE3">
                  <p:embed/>
                  <p:pic>
                    <p:nvPicPr>
                      <p:cNvPr id="0" name="图片 16387"/>
                      <p:cNvPicPr/>
                      <p:nvPr/>
                    </p:nvPicPr>
                    <p:blipFill>
                      <a:blip r:embed="rId6"/>
                      <a:stretch>
                        <a:fillRect/>
                      </a:stretch>
                    </p:blipFill>
                    <p:spPr>
                      <a:xfrm>
                        <a:off x="3031105" y="4162924"/>
                        <a:ext cx="4304503" cy="1076126"/>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3074912" y="5381263"/>
          <a:ext cx="4169273" cy="1042477"/>
        </p:xfrm>
        <a:graphic>
          <a:graphicData uri="http://schemas.openxmlformats.org/presentationml/2006/ole">
            <mc:AlternateContent xmlns:mc="http://schemas.openxmlformats.org/markup-compatibility/2006">
              <mc:Choice xmlns:v="urn:schemas-microsoft-com:vml" Requires="v">
                <p:oleObj spid="_x0000_s16389" name="" r:id="rId7" imgW="1727200" imgH="431800" progId="Equation.KSEE3">
                  <p:embed/>
                </p:oleObj>
              </mc:Choice>
              <mc:Fallback>
                <p:oleObj name="" r:id="rId7" imgW="1727200" imgH="431800" progId="Equation.KSEE3">
                  <p:embed/>
                  <p:pic>
                    <p:nvPicPr>
                      <p:cNvPr id="0" name="图片 16388"/>
                      <p:cNvPicPr/>
                      <p:nvPr/>
                    </p:nvPicPr>
                    <p:blipFill>
                      <a:blip r:embed="rId8"/>
                      <a:stretch>
                        <a:fillRect/>
                      </a:stretch>
                    </p:blipFill>
                    <p:spPr>
                      <a:xfrm>
                        <a:off x="3074912" y="5381263"/>
                        <a:ext cx="4169273" cy="104247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71805" y="1055370"/>
            <a:ext cx="10881995" cy="5121910"/>
          </a:xfrm>
        </p:spPr>
        <p:txBody>
          <a:bodyPr/>
          <a:p>
            <a:r>
              <a:rPr lang="en-US" altLang="zh-CN" sz="2400"/>
              <a:t> </a:t>
            </a:r>
            <a:r>
              <a:rPr lang="zh-CN" altLang="en-US" sz="2400"/>
              <a:t>将</a:t>
            </a:r>
            <a:r>
              <a:rPr lang="en-US" altLang="zh-CN" sz="2400"/>
              <a:t>w</a:t>
            </a:r>
            <a:r>
              <a:rPr lang="zh-CN" altLang="en-US" sz="2400"/>
              <a:t>、</a:t>
            </a:r>
            <a:r>
              <a:rPr lang="en-US" altLang="zh-CN" sz="2400"/>
              <a:t>b</a:t>
            </a:r>
            <a:r>
              <a:rPr lang="zh-CN" altLang="en-US" sz="2400"/>
              <a:t>、</a:t>
            </a:r>
            <a:r>
              <a:rPr lang="en-US" altLang="zh-CN" sz="2400">
                <a:sym typeface="+mn-ea"/>
              </a:rPr>
              <a:t>ξ</a:t>
            </a:r>
            <a:r>
              <a:rPr lang="zh-CN" altLang="en-US" sz="2400">
                <a:sym typeface="+mn-ea"/>
              </a:rPr>
              <a:t>的值带入函数</a:t>
            </a:r>
            <a:r>
              <a:rPr lang="en-US" altLang="zh-CN" sz="2400">
                <a:sym typeface="+mn-ea"/>
              </a:rPr>
              <a:t>L</a:t>
            </a:r>
            <a:r>
              <a:rPr lang="zh-CN" altLang="en-US" sz="2400">
                <a:sym typeface="+mn-ea"/>
              </a:rPr>
              <a:t>中，就可以将</a:t>
            </a:r>
            <a:r>
              <a:rPr lang="en-US" altLang="zh-CN" sz="2400">
                <a:sym typeface="+mn-ea"/>
              </a:rPr>
              <a:t>L</a:t>
            </a:r>
            <a:r>
              <a:rPr lang="zh-CN" altLang="en-US" sz="2400">
                <a:sym typeface="+mn-ea"/>
              </a:rPr>
              <a:t>转换为只包含</a:t>
            </a:r>
            <a:r>
              <a:rPr lang="en-US" altLang="zh-CN" sz="2400">
                <a:sym typeface="+mn-ea"/>
              </a:rPr>
              <a:t>β</a:t>
            </a:r>
            <a:r>
              <a:rPr lang="zh-CN" altLang="en-US" sz="2400">
                <a:sym typeface="+mn-ea"/>
              </a:rPr>
              <a:t>的函数，从而我们可以得到最终的优化目标函数为</a:t>
            </a:r>
            <a:r>
              <a:rPr lang="en-US" altLang="zh-CN">
                <a:sym typeface="+mn-ea"/>
              </a:rPr>
              <a:t>(</a:t>
            </a:r>
            <a:r>
              <a:rPr lang="zh-CN" altLang="en-US" sz="1600" b="1">
                <a:solidFill>
                  <a:srgbClr val="FF0000"/>
                </a:solidFill>
                <a:sym typeface="+mn-ea"/>
              </a:rPr>
              <a:t>备注：对于</a:t>
            </a:r>
            <a:r>
              <a:rPr lang="en-US" altLang="zh-CN" sz="1600" b="1">
                <a:solidFill>
                  <a:srgbClr val="FF0000"/>
                </a:solidFill>
                <a:sym typeface="+mn-ea"/>
              </a:rPr>
              <a:t>β</a:t>
            </a:r>
            <a:r>
              <a:rPr lang="zh-CN" altLang="en-US" sz="1600" b="1">
                <a:solidFill>
                  <a:srgbClr val="FF0000"/>
                </a:solidFill>
                <a:sym typeface="+mn-ea"/>
              </a:rPr>
              <a:t>的求解照样可以使用</a:t>
            </a:r>
            <a:r>
              <a:rPr lang="en-US" altLang="zh-CN" sz="1600" b="1">
                <a:solidFill>
                  <a:srgbClr val="FF0000"/>
                </a:solidFill>
                <a:sym typeface="+mn-ea"/>
              </a:rPr>
              <a:t>SMO</a:t>
            </a:r>
            <a:r>
              <a:rPr lang="zh-CN" altLang="en-US" sz="1600" b="1">
                <a:solidFill>
                  <a:srgbClr val="FF0000"/>
                </a:solidFill>
                <a:sym typeface="+mn-ea"/>
              </a:rPr>
              <a:t>算法来求解</a:t>
            </a:r>
            <a:r>
              <a:rPr lang="en-US" altLang="zh-CN">
                <a:sym typeface="+mn-ea"/>
              </a:rPr>
              <a:t>)</a:t>
            </a:r>
            <a:r>
              <a:rPr lang="zh-CN" altLang="en-US">
                <a:sym typeface="+mn-ea"/>
              </a:rPr>
              <a:t>：</a:t>
            </a:r>
            <a:endParaRPr lang="zh-CN" altLang="en-US">
              <a:sym typeface="+mn-ea"/>
            </a:endParaRPr>
          </a:p>
        </p:txBody>
      </p:sp>
      <p:sp>
        <p:nvSpPr>
          <p:cNvPr id="4" name="标题 3"/>
          <p:cNvSpPr>
            <a:spLocks noGrp="1"/>
          </p:cNvSpPr>
          <p:nvPr>
            <p:ph type="title"/>
          </p:nvPr>
        </p:nvSpPr>
        <p:spPr/>
        <p:txBody>
          <a:bodyPr/>
          <a:p>
            <a:r>
              <a:rPr lang="en-US" altLang="zh-CN"/>
              <a:t>SVR</a:t>
            </a:r>
            <a:endParaRPr lang="en-US" altLang="zh-CN"/>
          </a:p>
        </p:txBody>
      </p:sp>
      <p:graphicFrame>
        <p:nvGraphicFramePr>
          <p:cNvPr id="7" name="对象 6">
            <a:hlinkClick r:id="" action="ppaction://ole?verb="/>
          </p:cNvPr>
          <p:cNvGraphicFramePr>
            <a:graphicFrameLocks noChangeAspect="1"/>
          </p:cNvGraphicFramePr>
          <p:nvPr/>
        </p:nvGraphicFramePr>
        <p:xfrm>
          <a:off x="1046463" y="2284307"/>
          <a:ext cx="9914324" cy="1141519"/>
        </p:xfrm>
        <a:graphic>
          <a:graphicData uri="http://schemas.openxmlformats.org/presentationml/2006/ole">
            <mc:AlternateContent xmlns:mc="http://schemas.openxmlformats.org/markup-compatibility/2006">
              <mc:Choice xmlns:v="urn:schemas-microsoft-com:vml" Requires="v">
                <p:oleObj spid="_x0000_s17409" name="" r:id="rId1" imgW="3860800" imgH="444500" progId="Equation.KSEE3">
                  <p:embed/>
                </p:oleObj>
              </mc:Choice>
              <mc:Fallback>
                <p:oleObj name="" r:id="rId1" imgW="3860800" imgH="444500" progId="Equation.KSEE3">
                  <p:embed/>
                  <p:pic>
                    <p:nvPicPr>
                      <p:cNvPr id="0" name="图片 17408"/>
                      <p:cNvPicPr/>
                      <p:nvPr/>
                    </p:nvPicPr>
                    <p:blipFill>
                      <a:blip r:embed="rId2"/>
                      <a:stretch>
                        <a:fillRect/>
                      </a:stretch>
                    </p:blipFill>
                    <p:spPr>
                      <a:xfrm>
                        <a:off x="1046463" y="2284307"/>
                        <a:ext cx="9914324" cy="1141519"/>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560082" y="3668351"/>
          <a:ext cx="867249" cy="547904"/>
        </p:xfrm>
        <a:graphic>
          <a:graphicData uri="http://schemas.openxmlformats.org/presentationml/2006/ole">
            <mc:AlternateContent xmlns:mc="http://schemas.openxmlformats.org/markup-compatibility/2006">
              <mc:Choice xmlns:v="urn:schemas-microsoft-com:vml" Requires="v">
                <p:oleObj spid="_x0000_s17410" name="" r:id="rId3" imgW="241300" imgH="152400" progId="Equation.KSEE3">
                  <p:embed/>
                </p:oleObj>
              </mc:Choice>
              <mc:Fallback>
                <p:oleObj name="" r:id="rId3" imgW="241300" imgH="152400" progId="Equation.KSEE3">
                  <p:embed/>
                  <p:pic>
                    <p:nvPicPr>
                      <p:cNvPr id="0" name="图片 17409"/>
                      <p:cNvPicPr/>
                      <p:nvPr/>
                    </p:nvPicPr>
                    <p:blipFill>
                      <a:blip r:embed="rId4"/>
                      <a:stretch>
                        <a:fillRect/>
                      </a:stretch>
                    </p:blipFill>
                    <p:spPr>
                      <a:xfrm>
                        <a:off x="1560082" y="3668351"/>
                        <a:ext cx="867249" cy="547904"/>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427332" y="3557881"/>
          <a:ext cx="3997220" cy="2561751"/>
        </p:xfrm>
        <a:graphic>
          <a:graphicData uri="http://schemas.openxmlformats.org/presentationml/2006/ole">
            <mc:AlternateContent xmlns:mc="http://schemas.openxmlformats.org/markup-compatibility/2006">
              <mc:Choice xmlns:v="urn:schemas-microsoft-com:vml" Requires="v">
                <p:oleObj spid="_x0000_s17411" name="" r:id="rId5" imgW="1447800" imgH="927100" progId="Equation.KSEE3">
                  <p:embed/>
                </p:oleObj>
              </mc:Choice>
              <mc:Fallback>
                <p:oleObj name="" r:id="rId5" imgW="1447800" imgH="927100" progId="Equation.KSEE3">
                  <p:embed/>
                  <p:pic>
                    <p:nvPicPr>
                      <p:cNvPr id="0" name="图片 17410"/>
                      <p:cNvPicPr/>
                      <p:nvPr/>
                    </p:nvPicPr>
                    <p:blipFill>
                      <a:blip r:embed="rId6"/>
                      <a:stretch>
                        <a:fillRect/>
                      </a:stretch>
                    </p:blipFill>
                    <p:spPr>
                      <a:xfrm>
                        <a:off x="2427332" y="3557881"/>
                        <a:ext cx="3997220" cy="2561751"/>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p:nvPr>
            <p:ph idx="1"/>
          </p:nvPr>
        </p:nvGraphicFramePr>
        <p:xfrm>
          <a:off x="471170" y="1007110"/>
          <a:ext cx="11249025" cy="5746115"/>
        </p:xfrm>
        <a:graphic>
          <a:graphicData uri="http://schemas.openxmlformats.org/drawingml/2006/table">
            <a:tbl>
              <a:tblPr firstRow="1" bandRow="1">
                <a:tableStyleId>{1FECB4D8-DB02-4DC6-A0A2-4F2EBAE1DC90}</a:tableStyleId>
              </a:tblPr>
              <a:tblGrid>
                <a:gridCol w="2149475"/>
                <a:gridCol w="4694555"/>
                <a:gridCol w="650875"/>
                <a:gridCol w="3754120"/>
              </a:tblGrid>
              <a:tr h="370840">
                <a:tc>
                  <a:txBody>
                    <a:bodyPr/>
                    <a:p>
                      <a:pPr algn="ctr">
                        <a:buNone/>
                      </a:pPr>
                      <a:r>
                        <a:rPr lang="zh-CN" altLang="en-US" sz="1800"/>
                        <a:t>参数</a:t>
                      </a:r>
                      <a:endParaRPr lang="zh-CN" altLang="en-US" sz="1800"/>
                    </a:p>
                  </a:txBody>
                  <a:tcPr marL="91423" marR="91423" marT="45711" marB="45711" anchor="ctr" anchorCtr="0"/>
                </a:tc>
                <a:tc>
                  <a:txBody>
                    <a:bodyPr/>
                    <a:p>
                      <a:pPr algn="ctr">
                        <a:buNone/>
                      </a:pPr>
                      <a:r>
                        <a:rPr lang="en-US" altLang="zh-CN" sz="1800"/>
                        <a:t>LinearSVR</a:t>
                      </a:r>
                      <a:endParaRPr lang="en-US" altLang="zh-CN" sz="1800"/>
                    </a:p>
                  </a:txBody>
                  <a:tcPr marL="91423" marR="91423" marT="45711" marB="45711" anchor="ctr" anchorCtr="0"/>
                </a:tc>
                <a:tc>
                  <a:txBody>
                    <a:bodyPr/>
                    <a:p>
                      <a:pPr algn="ctr">
                        <a:buNone/>
                      </a:pPr>
                      <a:r>
                        <a:rPr lang="en-US" altLang="zh-CN" sz="1800"/>
                        <a:t>SVR</a:t>
                      </a:r>
                      <a:endParaRPr lang="en-US" altLang="zh-CN" sz="1800"/>
                    </a:p>
                  </a:txBody>
                  <a:tcPr marL="91423" marR="91423" marT="45711" marB="45711" anchor="ctr" anchorCtr="0"/>
                </a:tc>
                <a:tc>
                  <a:txBody>
                    <a:bodyPr/>
                    <a:p>
                      <a:pPr algn="ctr">
                        <a:buNone/>
                      </a:pPr>
                      <a:r>
                        <a:rPr lang="en-US" altLang="zh-CN" sz="1800"/>
                        <a:t>NuSVR</a:t>
                      </a:r>
                      <a:endParaRPr lang="en-US" altLang="zh-CN" sz="1800"/>
                    </a:p>
                  </a:txBody>
                  <a:tcPr marL="91423" marR="91423" marT="45711" marB="45711" anchor="ctr" anchorCtr="0"/>
                </a:tc>
              </a:tr>
              <a:tr h="370840">
                <a:tc>
                  <a:txBody>
                    <a:bodyPr/>
                    <a:p>
                      <a:pPr algn="ctr">
                        <a:buNone/>
                      </a:pPr>
                      <a:r>
                        <a:rPr lang="en-US" altLang="zh-CN" sz="1800"/>
                        <a:t>C</a:t>
                      </a:r>
                      <a:endParaRPr lang="en-US" altLang="zh-CN" sz="1800"/>
                    </a:p>
                  </a:txBody>
                  <a:tcPr marL="91423" marR="91423" marT="45711" marB="45711" anchor="ctr" anchorCtr="0"/>
                </a:tc>
                <a:tc gridSpan="3">
                  <a:txBody>
                    <a:bodyPr/>
                    <a:p>
                      <a:pPr algn="ctr">
                        <a:buNone/>
                      </a:pPr>
                      <a:r>
                        <a:rPr lang="zh-CN" altLang="en-US" sz="1800"/>
                        <a:t>惩罚项系数，默认为</a:t>
                      </a:r>
                      <a:r>
                        <a:rPr lang="en-US" altLang="zh-CN" sz="1800"/>
                        <a:t>1</a:t>
                      </a:r>
                      <a:r>
                        <a:rPr lang="zh-CN" altLang="en-US" sz="1800"/>
                        <a:t>，一般通过交叉验证给定适合值</a:t>
                      </a:r>
                      <a:endParaRPr lang="zh-CN" altLang="en-US" sz="1800"/>
                    </a:p>
                  </a:txBody>
                  <a:tcPr marL="91423" marR="91423" marT="45711" marB="45711" anchor="ctr" anchorCtr="0"/>
                </a:tc>
                <a:tc hMerge="1">
                  <a:tcPr anchor="ctr" anchorCtr="0"/>
                </a:tc>
                <a:tc hMerge="1">
                  <a:tcPr anchor="ctr" anchorCtr="0"/>
                </a:tc>
              </a:tr>
              <a:tr h="1204595">
                <a:tc>
                  <a:txBody>
                    <a:bodyPr/>
                    <a:p>
                      <a:pPr algn="ctr">
                        <a:buNone/>
                      </a:pPr>
                      <a:r>
                        <a:rPr lang="en-US" altLang="zh-CN" sz="1800"/>
                        <a:t>nu</a:t>
                      </a:r>
                      <a:endParaRPr lang="en-US" altLang="zh-CN" sz="1800"/>
                    </a:p>
                  </a:txBody>
                  <a:tcPr marL="91423" marR="91423" marT="45711" marB="45711" anchor="ctr" anchorCtr="0"/>
                </a:tc>
                <a:tc gridSpan="2">
                  <a:txBody>
                    <a:bodyPr/>
                    <a:p>
                      <a:pPr algn="ctr">
                        <a:buNone/>
                      </a:pPr>
                      <a:r>
                        <a:rPr lang="zh-CN" altLang="en-US" sz="1800"/>
                        <a:t>不支持，使用</a:t>
                      </a:r>
                      <a:r>
                        <a:rPr lang="en-US" altLang="zh-CN" sz="1800"/>
                        <a:t>epsilon</a:t>
                      </a:r>
                      <a:r>
                        <a:rPr lang="zh-CN" altLang="en-US" sz="1800"/>
                        <a:t>代替</a:t>
                      </a:r>
                      <a:endParaRPr lang="zh-CN" altLang="en-US" sz="1800"/>
                    </a:p>
                  </a:txBody>
                  <a:tcPr marL="91423" marR="91423" marT="45711" marB="45711" anchor="ctr" anchorCtr="0"/>
                </a:tc>
                <a:tc hMerge="1">
                  <a:tcPr anchor="ctr" anchorCtr="0"/>
                </a:tc>
                <a:tc>
                  <a:txBody>
                    <a:bodyPr/>
                    <a:p>
                      <a:pPr algn="ctr">
                        <a:buNone/>
                      </a:pPr>
                      <a:r>
                        <a:rPr lang="zh-CN" altLang="en-US" sz="1800"/>
                        <a:t>表示训练集上错误率的上限，或者说是支持向量的百分比下限；默认为</a:t>
                      </a:r>
                      <a:r>
                        <a:rPr lang="en-US" altLang="zh-CN" sz="1800"/>
                        <a:t>0.5</a:t>
                      </a:r>
                      <a:r>
                        <a:rPr lang="zh-CN" altLang="en-US" sz="1800"/>
                        <a:t>，取值范围</a:t>
                      </a:r>
                      <a:r>
                        <a:rPr lang="en-US" altLang="zh-CN" sz="1800"/>
                        <a:t>(0,1]</a:t>
                      </a:r>
                      <a:r>
                        <a:rPr lang="zh-CN" altLang="en-US" sz="1800"/>
                        <a:t>，功能和</a:t>
                      </a:r>
                      <a:r>
                        <a:rPr lang="en-US" altLang="zh-CN" sz="1800"/>
                        <a:t>epsilon</a:t>
                      </a:r>
                      <a:r>
                        <a:rPr lang="zh-CN" altLang="en-US" sz="1800"/>
                        <a:t>类似</a:t>
                      </a:r>
                      <a:endParaRPr lang="zh-CN" altLang="en-US" sz="1800"/>
                    </a:p>
                  </a:txBody>
                  <a:tcPr marL="91423" marR="91423" marT="45711" marB="45711" anchor="ctr" anchorCtr="0"/>
                </a:tc>
              </a:tr>
              <a:tr h="370840">
                <a:tc>
                  <a:txBody>
                    <a:bodyPr/>
                    <a:p>
                      <a:pPr algn="ctr">
                        <a:buNone/>
                      </a:pPr>
                      <a:r>
                        <a:rPr lang="en-US" altLang="zh-CN" sz="1800"/>
                        <a:t>epsilon</a:t>
                      </a:r>
                      <a:endParaRPr lang="en-US" altLang="zh-CN" sz="1800"/>
                    </a:p>
                  </a:txBody>
                  <a:tcPr marL="91423" marR="91423" marT="45711" marB="45711" anchor="ctr" anchorCtr="0"/>
                </a:tc>
                <a:tc gridSpan="2">
                  <a:txBody>
                    <a:bodyPr/>
                    <a:p>
                      <a:pPr algn="ctr">
                        <a:buNone/>
                      </a:pPr>
                      <a:r>
                        <a:rPr lang="zh-CN" altLang="en-US" sz="1800"/>
                        <a:t>回归模型中引入的误差</a:t>
                      </a:r>
                      <a:r>
                        <a:rPr lang="en-US" altLang="zh-CN" sz="1800"/>
                        <a:t>epsilon</a:t>
                      </a:r>
                      <a:r>
                        <a:rPr lang="zh-CN" altLang="en-US" sz="1800"/>
                        <a:t>值</a:t>
                      </a:r>
                      <a:endParaRPr lang="zh-CN" altLang="en-US" sz="1800"/>
                    </a:p>
                  </a:txBody>
                  <a:tcPr marL="91423" marR="91423" marT="45711" marB="45711" anchor="ctr" anchorCtr="0"/>
                </a:tc>
                <a:tc hMerge="1">
                  <a:tcPr anchor="ctr" anchorCtr="0"/>
                </a:tc>
                <a:tc>
                  <a:txBody>
                    <a:bodyPr/>
                    <a:p>
                      <a:pPr algn="ctr">
                        <a:buNone/>
                      </a:pPr>
                      <a:r>
                        <a:rPr lang="zh-CN" altLang="en-US" sz="1800"/>
                        <a:t>不支持该，使用</a:t>
                      </a:r>
                      <a:r>
                        <a:rPr lang="en-US" altLang="zh-CN" sz="1800"/>
                        <a:t>nu</a:t>
                      </a:r>
                      <a:r>
                        <a:rPr lang="zh-CN" altLang="en-US" sz="1800"/>
                        <a:t>代替</a:t>
                      </a:r>
                      <a:endParaRPr lang="zh-CN" altLang="en-US" sz="1800"/>
                    </a:p>
                  </a:txBody>
                  <a:tcPr marL="91423" marR="91423" marT="45711" marB="45711" anchor="ctr" anchorCtr="0"/>
                </a:tc>
              </a:tr>
              <a:tr h="926465">
                <a:tc>
                  <a:txBody>
                    <a:bodyPr/>
                    <a:p>
                      <a:pPr algn="ctr">
                        <a:buNone/>
                      </a:pPr>
                      <a:r>
                        <a:rPr lang="en-US" altLang="zh-CN" sz="1800"/>
                        <a:t>kernel</a:t>
                      </a:r>
                      <a:endParaRPr lang="en-US" altLang="zh-CN" sz="1800"/>
                    </a:p>
                  </a:txBody>
                  <a:tcPr marL="91423" marR="91423" marT="45711" marB="45711" anchor="ctr" anchorCtr="0"/>
                </a:tc>
                <a:tc>
                  <a:txBody>
                    <a:bodyPr/>
                    <a:p>
                      <a:pPr algn="ctr">
                        <a:buNone/>
                      </a:pPr>
                      <a:r>
                        <a:rPr lang="zh-CN" altLang="en-US" sz="1800"/>
                        <a:t>不支持，只能使用线性核函数</a:t>
                      </a:r>
                      <a:endParaRPr lang="zh-CN" altLang="en-US" sz="1800"/>
                    </a:p>
                  </a:txBody>
                  <a:tcPr marL="91423" marR="91423" marT="45711" marB="45711" anchor="ctr" anchorCtr="0"/>
                </a:tc>
                <a:tc gridSpan="2">
                  <a:txBody>
                    <a:bodyPr/>
                    <a:p>
                      <a:pPr algn="ctr">
                        <a:buNone/>
                      </a:pPr>
                      <a:r>
                        <a:rPr lang="zh-CN" altLang="en-US" sz="1800"/>
                        <a:t>给定具体的核函数或者</a:t>
                      </a:r>
                      <a:r>
                        <a:rPr lang="en-US" altLang="zh-CN" sz="1800"/>
                        <a:t>Gram</a:t>
                      </a:r>
                      <a:r>
                        <a:rPr lang="zh-CN" altLang="en-US" sz="1800"/>
                        <a:t>矩阵，参数可选</a:t>
                      </a:r>
                      <a:r>
                        <a:rPr lang="en-US" altLang="zh-CN" sz="1800"/>
                        <a:t>:linear</a:t>
                      </a:r>
                      <a:r>
                        <a:rPr lang="zh-CN" altLang="en-US" sz="1800"/>
                        <a:t>、</a:t>
                      </a:r>
                      <a:r>
                        <a:rPr lang="en-US" altLang="zh-CN" sz="1800"/>
                        <a:t>rbf</a:t>
                      </a:r>
                      <a:r>
                        <a:rPr lang="zh-CN" altLang="en-US" sz="1800"/>
                        <a:t>、</a:t>
                      </a:r>
                      <a:r>
                        <a:rPr lang="en-US" altLang="zh-CN" sz="1800"/>
                        <a:t>poly</a:t>
                      </a:r>
                      <a:r>
                        <a:rPr lang="zh-CN" altLang="en-US" sz="1800"/>
                        <a:t>、</a:t>
                      </a:r>
                      <a:r>
                        <a:rPr lang="en-US" altLang="zh-CN" sz="1800"/>
                        <a:t>sigmoid</a:t>
                      </a:r>
                      <a:r>
                        <a:rPr lang="zh-CN" altLang="en-US" sz="1800"/>
                        <a:t>、</a:t>
                      </a:r>
                      <a:r>
                        <a:rPr lang="en-US" altLang="zh-CN" sz="1800"/>
                        <a:t>precomputed</a:t>
                      </a:r>
                      <a:endParaRPr lang="en-US" altLang="zh-CN" sz="1800"/>
                    </a:p>
                  </a:txBody>
                  <a:tcPr marL="91423" marR="91423" marT="45711" marB="45711" anchor="ctr" anchorCtr="0"/>
                </a:tc>
                <a:tc hMerge="1">
                  <a:tcPr anchor="ctr" anchorCtr="0"/>
                </a:tc>
              </a:tr>
              <a:tr h="370840">
                <a:tc>
                  <a:txBody>
                    <a:bodyPr/>
                    <a:p>
                      <a:pPr algn="ctr">
                        <a:buNone/>
                      </a:pPr>
                      <a:r>
                        <a:rPr lang="en-US" altLang="zh-CN" sz="1800"/>
                        <a:t>penalty</a:t>
                      </a:r>
                      <a:endParaRPr lang="en-US" altLang="zh-CN" sz="1800"/>
                    </a:p>
                  </a:txBody>
                  <a:tcPr marL="91423" marR="91423" marT="45711" marB="45711" anchor="ctr" anchorCtr="0"/>
                </a:tc>
                <a:tc>
                  <a:txBody>
                    <a:bodyPr/>
                    <a:p>
                      <a:pPr algn="ctr">
                        <a:buNone/>
                      </a:pPr>
                      <a:r>
                        <a:rPr lang="zh-CN" altLang="en-US" sz="1800"/>
                        <a:t>对线性拟合有意义，参数可选</a:t>
                      </a:r>
                      <a:r>
                        <a:rPr lang="en-US" altLang="zh-CN" sz="1800"/>
                        <a:t>l1</a:t>
                      </a:r>
                      <a:r>
                        <a:rPr lang="zh-CN" altLang="en-US" sz="1800"/>
                        <a:t>和</a:t>
                      </a:r>
                      <a:r>
                        <a:rPr lang="en-US" altLang="zh-CN" sz="1800"/>
                        <a:t>l2</a:t>
                      </a:r>
                      <a:endParaRPr lang="en-US" altLang="zh-CN" sz="1800"/>
                    </a:p>
                  </a:txBody>
                  <a:tcPr marL="91423" marR="91423" marT="45711" marB="45711" anchor="ctr" anchorCtr="0"/>
                </a:tc>
                <a:tc gridSpan="2">
                  <a:txBody>
                    <a:bodyPr/>
                    <a:p>
                      <a:pPr algn="ctr">
                        <a:buNone/>
                      </a:pPr>
                      <a:r>
                        <a:rPr lang="zh-CN" altLang="en-US" sz="1800"/>
                        <a:t>不支持</a:t>
                      </a:r>
                      <a:endParaRPr lang="zh-CN" altLang="en-US" sz="1800"/>
                    </a:p>
                  </a:txBody>
                  <a:tcPr marL="91423" marR="91423" marT="45711" marB="45711" anchor="ctr" anchorCtr="0"/>
                </a:tc>
                <a:tc hMerge="1">
                  <a:tcPr anchor="ctr" anchorCtr="0"/>
                </a:tc>
              </a:tr>
              <a:tr h="648970">
                <a:tc>
                  <a:txBody>
                    <a:bodyPr/>
                    <a:p>
                      <a:pPr algn="ctr">
                        <a:buNone/>
                      </a:pPr>
                      <a:r>
                        <a:rPr lang="en-US" altLang="zh-CN" sz="1800"/>
                        <a:t>degree</a:t>
                      </a:r>
                      <a:r>
                        <a:rPr lang="zh-CN" altLang="en-US" sz="1800"/>
                        <a:t>、</a:t>
                      </a:r>
                      <a:r>
                        <a:rPr lang="en-US" altLang="zh-CN" sz="1800"/>
                        <a:t>gamma</a:t>
                      </a:r>
                      <a:r>
                        <a:rPr lang="zh-CN" altLang="en-US" sz="1800"/>
                        <a:t>、</a:t>
                      </a:r>
                      <a:r>
                        <a:rPr lang="en-US" altLang="zh-CN" sz="1800"/>
                        <a:t>coef0</a:t>
                      </a:r>
                      <a:endParaRPr lang="en-US" altLang="zh-CN" sz="1800"/>
                    </a:p>
                  </a:txBody>
                  <a:tcPr marL="91423" marR="91423" marT="45711" marB="45711" anchor="ctr" anchorCtr="0"/>
                </a:tc>
                <a:tc>
                  <a:txBody>
                    <a:bodyPr/>
                    <a:p>
                      <a:pPr algn="ctr">
                        <a:buNone/>
                      </a:pPr>
                      <a:r>
                        <a:rPr lang="zh-CN" altLang="en-US" sz="1800"/>
                        <a:t>不支持</a:t>
                      </a:r>
                      <a:endParaRPr lang="zh-CN" altLang="en-US" sz="1800"/>
                    </a:p>
                  </a:txBody>
                  <a:tcPr marL="91423" marR="91423" marT="45711" marB="45711" anchor="ctr" anchorCtr="0"/>
                </a:tc>
                <a:tc gridSpan="2">
                  <a:txBody>
                    <a:bodyPr/>
                    <a:p>
                      <a:pPr algn="ctr">
                        <a:buNone/>
                      </a:pPr>
                      <a:r>
                        <a:rPr lang="zh-CN" altLang="en-US" sz="1800"/>
                        <a:t>核函数中的参数值，一般需要通过交叉验证给定；和分类模型一样</a:t>
                      </a:r>
                      <a:endParaRPr lang="zh-CN" altLang="en-US" sz="1800"/>
                    </a:p>
                  </a:txBody>
                  <a:tcPr marL="91423" marR="91423" marT="45711" marB="45711" anchor="ctr" anchorCtr="0"/>
                </a:tc>
                <a:tc hMerge="1">
                  <a:tcPr anchor="ctr" anchorCtr="0"/>
                </a:tc>
              </a:tr>
              <a:tr h="1482725">
                <a:tc>
                  <a:txBody>
                    <a:bodyPr/>
                    <a:p>
                      <a:pPr algn="ctr">
                        <a:buNone/>
                      </a:pPr>
                      <a:r>
                        <a:rPr lang="en-US" altLang="zh-CN" sz="1800"/>
                        <a:t>loss</a:t>
                      </a:r>
                      <a:endParaRPr lang="en-US" altLang="zh-CN" sz="1800"/>
                    </a:p>
                  </a:txBody>
                  <a:tcPr marL="91423" marR="91423" marT="45711" marB="45711" anchor="ctr" anchorCtr="0"/>
                </a:tc>
                <a:tc>
                  <a:txBody>
                    <a:bodyPr/>
                    <a:p>
                      <a:pPr algn="ctr">
                        <a:buNone/>
                      </a:pPr>
                      <a:r>
                        <a:rPr lang="zh-CN" altLang="en-US" sz="1800"/>
                        <a:t>可选</a:t>
                      </a:r>
                      <a:r>
                        <a:rPr lang="en-US" altLang="zh-CN" sz="1800"/>
                        <a:t>”epsilon_insensitive”</a:t>
                      </a:r>
                      <a:r>
                        <a:rPr lang="zh-CN" altLang="en-US" sz="1800"/>
                        <a:t>和</a:t>
                      </a:r>
                      <a:r>
                        <a:rPr lang="en-US" altLang="zh-CN" sz="1800"/>
                        <a:t>“squared_epsilon_insensitive”; </a:t>
                      </a:r>
                      <a:r>
                        <a:rPr lang="zh-CN" altLang="en-US" sz="1800"/>
                        <a:t>第一个表示我们的损坏度量使用绝对值，第二个表示我们的损坏度量使用平方来表示，一般选择</a:t>
                      </a:r>
                      <a:r>
                        <a:rPr lang="en-US" altLang="zh-CN" sz="1800">
                          <a:sym typeface="+mn-ea"/>
                        </a:rPr>
                        <a:t>epsilon_insensitive</a:t>
                      </a:r>
                      <a:r>
                        <a:rPr lang="zh-CN" altLang="en-US" sz="1800">
                          <a:sym typeface="+mn-ea"/>
                        </a:rPr>
                        <a:t>即可</a:t>
                      </a:r>
                      <a:endParaRPr lang="zh-CN" altLang="en-US" sz="1800">
                        <a:sym typeface="+mn-ea"/>
                      </a:endParaRPr>
                    </a:p>
                  </a:txBody>
                  <a:tcPr marL="91423" marR="91423" marT="45711" marB="45711" anchor="ctr" anchorCtr="0"/>
                </a:tc>
                <a:tc gridSpan="2">
                  <a:txBody>
                    <a:bodyPr/>
                    <a:p>
                      <a:pPr algn="ctr">
                        <a:buNone/>
                      </a:pPr>
                      <a:r>
                        <a:rPr lang="zh-CN" altLang="en-US" sz="1800"/>
                        <a:t>不支持</a:t>
                      </a:r>
                      <a:endParaRPr lang="zh-CN" altLang="en-US" sz="1800"/>
                    </a:p>
                  </a:txBody>
                  <a:tcPr marL="91423" marR="91423" marT="45711" marB="45711" anchor="ctr" anchorCtr="0"/>
                </a:tc>
                <a:tc hMerge="1">
                  <a:tcPr anchor="ctr" anchorCtr="0"/>
                </a:tc>
              </a:tr>
            </a:tbl>
          </a:graphicData>
        </a:graphic>
      </p:graphicFrame>
      <p:sp>
        <p:nvSpPr>
          <p:cNvPr id="4" name="标题 3"/>
          <p:cNvSpPr>
            <a:spLocks noGrp="1"/>
          </p:cNvSpPr>
          <p:nvPr>
            <p:ph type="title"/>
          </p:nvPr>
        </p:nvSpPr>
        <p:spPr/>
        <p:txBody>
          <a:bodyPr>
            <a:normAutofit/>
          </a:bodyPr>
          <a:p>
            <a:r>
              <a:rPr lang="en-US" altLang="zh-CN">
                <a:sym typeface="+mn-ea"/>
              </a:rPr>
              <a:t>scitit-learn SVM</a:t>
            </a:r>
            <a:r>
              <a:rPr lang="zh-CN" altLang="en-US">
                <a:sym typeface="+mn-ea"/>
              </a:rPr>
              <a:t>算法库概述</a:t>
            </a:r>
            <a:br>
              <a:rPr lang="zh-CN" altLang="en-US">
                <a:sym typeface="+mn-ea"/>
              </a:rPr>
            </a:br>
            <a:r>
              <a:rPr lang="zh-CN" altLang="en-US" sz="2200">
                <a:sym typeface="+mn-ea"/>
              </a:rPr>
              <a:t>回归算法</a:t>
            </a:r>
            <a:endParaRPr lang="zh-CN" altLang="en-US" sz="22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en-US" altLang="zh-CN" sz="2400" dirty="0" smtClean="0">
                <a:solidFill>
                  <a:schemeClr val="tx1"/>
                </a:solidFill>
              </a:rPr>
              <a:t>SVM</a:t>
            </a:r>
            <a:r>
              <a:rPr lang="zh-CN" altLang="en-US" sz="2400" dirty="0" smtClean="0">
                <a:solidFill>
                  <a:schemeClr val="tx1"/>
                </a:solidFill>
              </a:rPr>
              <a:t>对手写数字的识别</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smtClean="0"/>
              <a:t>综合案例</a:t>
            </a:r>
            <a:r>
              <a:rPr lang="en-US" altLang="zh-CN" dirty="0" smtClean="0"/>
              <a:t>1</a:t>
            </a:r>
            <a:r>
              <a:rPr lang="zh-CN" altLang="en-US" dirty="0" smtClean="0"/>
              <a:t>：</a:t>
            </a:r>
            <a:r>
              <a:rPr lang="zh-CN" altLang="en-US" dirty="0"/>
              <a:t>手写数字识别</a:t>
            </a:r>
            <a:endParaRPr lang="zh-CN" dirty="0"/>
          </a:p>
        </p:txBody>
      </p:sp>
      <p:pic>
        <p:nvPicPr>
          <p:cNvPr id="2" name="图片 1"/>
          <p:cNvPicPr>
            <a:picLocks noChangeAspect="1"/>
          </p:cNvPicPr>
          <p:nvPr/>
        </p:nvPicPr>
        <p:blipFill>
          <a:blip r:embed="rId1"/>
          <a:stretch>
            <a:fillRect/>
          </a:stretch>
        </p:blipFill>
        <p:spPr>
          <a:xfrm>
            <a:off x="1809523" y="2349239"/>
            <a:ext cx="7979474" cy="33327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练习</a:t>
            </a:r>
            <a:r>
              <a:rPr lang="en-US" altLang="zh-CN" sz="2400" dirty="0" smtClean="0">
                <a:solidFill>
                  <a:schemeClr val="tx1"/>
                </a:solidFill>
              </a:rPr>
              <a:t>SVM</a:t>
            </a:r>
            <a:r>
              <a:rPr lang="zh-CN" altLang="en-US" sz="2400" dirty="0" smtClean="0">
                <a:solidFill>
                  <a:schemeClr val="tx1"/>
                </a:solidFill>
              </a:rPr>
              <a:t>自定义函数的应用</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综合案例</a:t>
            </a:r>
            <a:r>
              <a:rPr lang="en-US" altLang="zh-CN" dirty="0"/>
              <a:t>2</a:t>
            </a:r>
            <a:r>
              <a:rPr lang="zh-CN" altLang="en-US" dirty="0"/>
              <a:t>：自定义</a:t>
            </a:r>
            <a:r>
              <a:rPr lang="en-US" altLang="zh-CN" dirty="0"/>
              <a:t>SVM</a:t>
            </a:r>
            <a:r>
              <a:rPr lang="zh-CN" altLang="en-US" dirty="0"/>
              <a:t>内部核函数</a:t>
            </a:r>
            <a:endParaRPr lang="zh-CN" dirty="0"/>
          </a:p>
        </p:txBody>
      </p:sp>
      <p:pic>
        <p:nvPicPr>
          <p:cNvPr id="6" name="图片 5"/>
          <p:cNvPicPr>
            <a:picLocks noChangeAspect="1"/>
          </p:cNvPicPr>
          <p:nvPr/>
        </p:nvPicPr>
        <p:blipFill>
          <a:blip r:embed="rId1"/>
          <a:stretch>
            <a:fillRect/>
          </a:stretch>
        </p:blipFill>
        <p:spPr>
          <a:xfrm>
            <a:off x="2646109" y="2277244"/>
            <a:ext cx="6056022" cy="3208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488941" y="3161092"/>
            <a:ext cx="6137408" cy="3612481"/>
          </a:xfrm>
          <a:prstGeom prst="rect">
            <a:avLst/>
          </a:prstGeom>
        </p:spPr>
      </p:pic>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l="8343"/>
          <a:stretch>
            <a:fillRect/>
          </a:stretch>
        </p:blipFill>
        <p:spPr>
          <a:xfrm>
            <a:off x="193181" y="772746"/>
            <a:ext cx="5559031" cy="3422016"/>
          </a:xfrm>
          <a:prstGeom prst="rect">
            <a:avLst/>
          </a:prstGeom>
        </p:spPr>
      </p:pic>
      <p:pic>
        <p:nvPicPr>
          <p:cNvPr id="6" name="图片 5"/>
          <p:cNvPicPr>
            <a:picLocks noChangeAspect="1"/>
          </p:cNvPicPr>
          <p:nvPr/>
        </p:nvPicPr>
        <p:blipFill>
          <a:blip r:embed="rId3"/>
          <a:stretch>
            <a:fillRect/>
          </a:stretch>
        </p:blipFill>
        <p:spPr>
          <a:xfrm>
            <a:off x="6364221" y="165075"/>
            <a:ext cx="5240320" cy="3204252"/>
          </a:xfrm>
          <a:prstGeom prst="rect">
            <a:avLst/>
          </a:prstGeom>
        </p:spPr>
      </p:pic>
      <p:sp>
        <p:nvSpPr>
          <p:cNvPr id="4" name="标题 3"/>
          <p:cNvSpPr>
            <a:spLocks noGrp="1"/>
          </p:cNvSpPr>
          <p:nvPr>
            <p:ph type="title"/>
          </p:nvPr>
        </p:nvSpPr>
        <p:spPr/>
        <p:txBody>
          <a:bodyPr/>
          <a:p>
            <a:r>
              <a:rPr lang="zh-CN" altLang="en-US"/>
              <a:t>梯度下降法案例代码</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en-US" altLang="zh-CN" sz="2400" dirty="0" smtClean="0">
                <a:solidFill>
                  <a:schemeClr val="tx1"/>
                </a:solidFill>
              </a:rPr>
              <a:t>SVM</a:t>
            </a:r>
            <a:r>
              <a:rPr lang="zh-CN" altLang="en-US" sz="2400" dirty="0" smtClean="0"/>
              <a:t>中</a:t>
            </a:r>
            <a:r>
              <a:rPr lang="en-US" altLang="zh-CN" sz="2400" dirty="0" smtClean="0"/>
              <a:t>SVR</a:t>
            </a:r>
            <a:r>
              <a:rPr lang="zh-CN" altLang="en-US" sz="2400" dirty="0" smtClean="0"/>
              <a:t>对波士顿房价预测，熟悉</a:t>
            </a:r>
            <a:r>
              <a:rPr lang="en-US" altLang="zh-CN" sz="2400" dirty="0" smtClean="0"/>
              <a:t>SVM</a:t>
            </a:r>
            <a:r>
              <a:rPr lang="zh-CN" altLang="en-US" sz="2400" dirty="0" smtClean="0"/>
              <a:t>的回归问题应用</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综合案例</a:t>
            </a:r>
            <a:r>
              <a:rPr lang="en-US" altLang="zh-CN" dirty="0"/>
              <a:t>3</a:t>
            </a:r>
            <a:r>
              <a:rPr lang="zh-CN" altLang="en-US" dirty="0"/>
              <a:t>：使用</a:t>
            </a:r>
            <a:r>
              <a:rPr lang="en-US" altLang="zh-CN" dirty="0"/>
              <a:t>SVM</a:t>
            </a:r>
            <a:r>
              <a:rPr lang="zh-CN" altLang="en-US" dirty="0"/>
              <a:t>预测波士顿房价</a:t>
            </a:r>
            <a:endParaRPr lang="zh-CN" dirty="0"/>
          </a:p>
        </p:txBody>
      </p:sp>
      <p:pic>
        <p:nvPicPr>
          <p:cNvPr id="2" name="图片 1"/>
          <p:cNvPicPr>
            <a:picLocks noChangeAspect="1"/>
          </p:cNvPicPr>
          <p:nvPr/>
        </p:nvPicPr>
        <p:blipFill>
          <a:blip r:embed="rId1"/>
          <a:stretch>
            <a:fillRect/>
          </a:stretch>
        </p:blipFill>
        <p:spPr>
          <a:xfrm>
            <a:off x="1920468" y="2112773"/>
            <a:ext cx="8293702" cy="41516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a:solidFill>
                  <a:schemeClr val="tx1"/>
                </a:solidFill>
              </a:rPr>
              <a:t>比较逻辑回归、</a:t>
            </a:r>
            <a:r>
              <a:rPr lang="en-US" altLang="zh-CN" sz="2400" dirty="0">
                <a:solidFill>
                  <a:schemeClr val="tx1"/>
                </a:solidFill>
              </a:rPr>
              <a:t>KNN</a:t>
            </a:r>
            <a:r>
              <a:rPr lang="zh-CN" altLang="en-US" sz="2400" dirty="0">
                <a:solidFill>
                  <a:schemeClr val="tx1"/>
                </a:solidFill>
              </a:rPr>
              <a:t>、决策树、随机森林、</a:t>
            </a:r>
            <a:r>
              <a:rPr lang="en-US" altLang="zh-CN" sz="2400" dirty="0">
                <a:solidFill>
                  <a:schemeClr val="tx1"/>
                </a:solidFill>
              </a:rPr>
              <a:t>GBDT</a:t>
            </a:r>
            <a:r>
              <a:rPr lang="zh-CN" altLang="en-US" sz="2400" dirty="0">
                <a:solidFill>
                  <a:schemeClr val="tx1"/>
                </a:solidFill>
              </a:rPr>
              <a:t>、</a:t>
            </a:r>
            <a:r>
              <a:rPr lang="en-US" altLang="zh-CN" sz="2400" dirty="0">
                <a:solidFill>
                  <a:schemeClr val="tx1"/>
                </a:solidFill>
              </a:rPr>
              <a:t>Adaboost</a:t>
            </a:r>
            <a:r>
              <a:rPr lang="zh-CN" altLang="en-US" sz="2400" dirty="0">
                <a:solidFill>
                  <a:schemeClr val="tx1"/>
                </a:solidFill>
              </a:rPr>
              <a:t>、</a:t>
            </a:r>
            <a:r>
              <a:rPr lang="en-US" altLang="zh-CN" sz="2400" dirty="0">
                <a:solidFill>
                  <a:schemeClr val="tx1"/>
                </a:solidFill>
              </a:rPr>
              <a:t>SVM</a:t>
            </a:r>
            <a:r>
              <a:rPr lang="zh-CN" altLang="en-US" sz="2400" dirty="0">
                <a:solidFill>
                  <a:schemeClr val="tx1"/>
                </a:solidFill>
              </a:rPr>
              <a:t>等分类算法的效果，数据集使用</a:t>
            </a:r>
            <a:r>
              <a:rPr lang="en-US" altLang="zh-CN" sz="2400" dirty="0">
                <a:solidFill>
                  <a:schemeClr val="tx1"/>
                </a:solidFill>
              </a:rPr>
              <a:t>sklearn</a:t>
            </a:r>
            <a:r>
              <a:rPr lang="zh-CN" altLang="en-US" sz="2400" dirty="0">
                <a:solidFill>
                  <a:schemeClr val="tx1"/>
                </a:solidFill>
              </a:rPr>
              <a:t>自带的模拟数据进行测试。</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sym typeface="+mn-ea"/>
              </a:rPr>
              <a:t>综合案例</a:t>
            </a:r>
            <a:r>
              <a:rPr lang="en-US" altLang="zh-CN" dirty="0">
                <a:sym typeface="+mn-ea"/>
              </a:rPr>
              <a:t>4</a:t>
            </a:r>
            <a:r>
              <a:rPr lang="zh-CN" altLang="en-US" dirty="0">
                <a:sym typeface="+mn-ea"/>
              </a:rPr>
              <a:t>：分类算法比较</a:t>
            </a:r>
            <a:endParaRPr lang="zh-CN" altLang="en-US" dirty="0">
              <a:sym typeface="+mn-ea"/>
            </a:endParaRPr>
          </a:p>
        </p:txBody>
      </p:sp>
      <p:pic>
        <p:nvPicPr>
          <p:cNvPr id="5" name="图片 4"/>
          <p:cNvPicPr>
            <a:picLocks noChangeAspect="1"/>
          </p:cNvPicPr>
          <p:nvPr/>
        </p:nvPicPr>
        <p:blipFill>
          <a:blip r:embed="rId1"/>
          <a:stretch>
            <a:fillRect/>
          </a:stretch>
        </p:blipFill>
        <p:spPr>
          <a:xfrm>
            <a:off x="689024" y="2589685"/>
            <a:ext cx="11022829" cy="367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6755" y="1151255"/>
            <a:ext cx="10647045" cy="5026025"/>
          </a:xfrm>
        </p:spPr>
        <p:txBody>
          <a:bodyPr>
            <a:normAutofit lnSpcReduction="10000"/>
          </a:bodyPr>
          <a:p>
            <a:r>
              <a:rPr lang="en-US" altLang="zh-CN" sz="2400"/>
              <a:t> </a:t>
            </a:r>
            <a:r>
              <a:rPr lang="zh-CN" altLang="en-US" sz="2400"/>
              <a:t>最优化问题一般是指对于某一个函数而言，求解在其指定作用域上的全局最小值问题，一般分为以下三种情况</a:t>
            </a:r>
            <a:r>
              <a:rPr lang="en-US" altLang="zh-CN" sz="2400"/>
              <a:t>(</a:t>
            </a:r>
            <a:r>
              <a:rPr lang="zh-CN" altLang="en-US" sz="2400"/>
              <a:t>备注：以下几种方式求出来的解都有可能是局部极小值，只有当函数是凸函数的时候，才可以得到全局最小值</a:t>
            </a:r>
            <a:r>
              <a:rPr lang="en-US" altLang="zh-CN" sz="2400"/>
              <a:t>)</a:t>
            </a:r>
            <a:r>
              <a:rPr lang="zh-CN" altLang="en-US" sz="2400"/>
              <a:t>：</a:t>
            </a:r>
            <a:endParaRPr lang="zh-CN" altLang="en-US"/>
          </a:p>
          <a:p>
            <a:pPr lvl="1"/>
            <a:r>
              <a:rPr lang="zh-CN" altLang="en-US"/>
              <a:t> </a:t>
            </a:r>
            <a:r>
              <a:rPr lang="zh-CN" altLang="en-US" sz="2260"/>
              <a:t>无约束问题：求解方式一般求解方式梯度下降法、牛顿法、坐标轴下降法等；</a:t>
            </a:r>
            <a:endParaRPr lang="zh-CN" altLang="en-US" sz="2260"/>
          </a:p>
          <a:p>
            <a:pPr lvl="1"/>
            <a:r>
              <a:rPr lang="zh-CN" altLang="en-US" sz="2260"/>
              <a:t> 等式约束条件：求解方式一般为拉格朗日乘子法</a:t>
            </a:r>
            <a:endParaRPr lang="zh-CN" altLang="en-US" sz="2260"/>
          </a:p>
          <a:p>
            <a:pPr lvl="1"/>
            <a:r>
              <a:rPr lang="zh-CN" altLang="en-US" sz="2260"/>
              <a:t> 不等式约束条件：求解方式一般为</a:t>
            </a:r>
            <a:r>
              <a:rPr lang="en-US" altLang="zh-CN" sz="2260"/>
              <a:t>KKT</a:t>
            </a:r>
            <a:r>
              <a:rPr lang="zh-CN" altLang="en-US" sz="2260"/>
              <a:t>条件</a:t>
            </a:r>
            <a:endParaRPr lang="zh-CN" altLang="en-US" sz="2260"/>
          </a:p>
        </p:txBody>
      </p:sp>
      <p:sp>
        <p:nvSpPr>
          <p:cNvPr id="4" name="标题 3"/>
          <p:cNvSpPr>
            <a:spLocks noGrp="1"/>
          </p:cNvSpPr>
          <p:nvPr>
            <p:ph type="title"/>
          </p:nvPr>
        </p:nvSpPr>
        <p:spPr/>
        <p:txBody>
          <a:bodyPr/>
          <a:p>
            <a:r>
              <a:rPr lang="zh-CN" altLang="en-US"/>
              <a:t>有约束的最优化问题</a:t>
            </a:r>
            <a:endParaRPr lang="zh-CN" altLang="en-US"/>
          </a:p>
        </p:txBody>
      </p:sp>
      <p:graphicFrame>
        <p:nvGraphicFramePr>
          <p:cNvPr id="5" name="对象 4">
            <a:hlinkClick r:id="" action="ppaction://ole?verb="/>
          </p:cNvPr>
          <p:cNvGraphicFramePr>
            <a:graphicFrameLocks noChangeAspect="1"/>
          </p:cNvGraphicFramePr>
          <p:nvPr/>
        </p:nvGraphicFramePr>
        <p:xfrm>
          <a:off x="415389" y="5004143"/>
          <a:ext cx="1586571" cy="759319"/>
        </p:xfrm>
        <a:graphic>
          <a:graphicData uri="http://schemas.openxmlformats.org/presentationml/2006/ole">
            <mc:AlternateContent xmlns:mc="http://schemas.openxmlformats.org/markup-compatibility/2006">
              <mc:Choice xmlns:v="urn:schemas-microsoft-com:vml" Requires="v">
                <p:oleObj spid="_x0000_s5121" name="" r:id="rId1" imgW="584200" imgH="279400" progId="Equation.KSEE3">
                  <p:embed/>
                </p:oleObj>
              </mc:Choice>
              <mc:Fallback>
                <p:oleObj name="" r:id="rId1" imgW="584200" imgH="279400" progId="Equation.KSEE3">
                  <p:embed/>
                  <p:pic>
                    <p:nvPicPr>
                      <p:cNvPr id="0" name="图片 5120"/>
                      <p:cNvPicPr/>
                      <p:nvPr/>
                    </p:nvPicPr>
                    <p:blipFill>
                      <a:blip r:embed="rId2"/>
                      <a:stretch>
                        <a:fillRect/>
                      </a:stretch>
                    </p:blipFill>
                    <p:spPr>
                      <a:xfrm>
                        <a:off x="415389" y="5004143"/>
                        <a:ext cx="1586571" cy="759319"/>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589888" y="4908310"/>
          <a:ext cx="5009222" cy="1268495"/>
        </p:xfrm>
        <a:graphic>
          <a:graphicData uri="http://schemas.openxmlformats.org/presentationml/2006/ole">
            <mc:AlternateContent xmlns:mc="http://schemas.openxmlformats.org/markup-compatibility/2006">
              <mc:Choice xmlns:v="urn:schemas-microsoft-com:vml" Requires="v">
                <p:oleObj spid="_x0000_s5122" name="" r:id="rId3" imgW="2005965" imgH="508000" progId="Equation.KSEE3">
                  <p:embed/>
                </p:oleObj>
              </mc:Choice>
              <mc:Fallback>
                <p:oleObj name="" r:id="rId3" imgW="2005965" imgH="508000" progId="Equation.KSEE3">
                  <p:embed/>
                  <p:pic>
                    <p:nvPicPr>
                      <p:cNvPr id="0" name="图片 5121"/>
                      <p:cNvPicPr/>
                      <p:nvPr/>
                    </p:nvPicPr>
                    <p:blipFill>
                      <a:blip r:embed="rId4"/>
                      <a:stretch>
                        <a:fillRect/>
                      </a:stretch>
                    </p:blipFill>
                    <p:spPr>
                      <a:xfrm>
                        <a:off x="2589888" y="4908310"/>
                        <a:ext cx="5009222" cy="1268495"/>
                      </a:xfrm>
                      <a:prstGeom prst="rect">
                        <a:avLst/>
                      </a:prstGeom>
                    </p:spPr>
                  </p:pic>
                </p:oleObj>
              </mc:Fallback>
            </mc:AlternateContent>
          </a:graphicData>
        </a:graphic>
      </p:graphicFrame>
      <p:grpSp>
        <p:nvGrpSpPr>
          <p:cNvPr id="9" name="组合 8"/>
          <p:cNvGrpSpPr/>
          <p:nvPr/>
        </p:nvGrpSpPr>
        <p:grpSpPr>
          <a:xfrm>
            <a:off x="7599719" y="4336247"/>
            <a:ext cx="3900718" cy="2011308"/>
            <a:chOff x="12005" y="7039"/>
            <a:chExt cx="6144" cy="3168"/>
          </a:xfrm>
        </p:grpSpPr>
        <p:graphicFrame>
          <p:nvGraphicFramePr>
            <p:cNvPr id="7" name="对象 6">
              <a:hlinkClick r:id="" action="ppaction://ole?verb="/>
            </p:cNvPr>
            <p:cNvGraphicFramePr>
              <a:graphicFrameLocks noChangeAspect="1"/>
            </p:cNvGraphicFramePr>
            <p:nvPr/>
          </p:nvGraphicFramePr>
          <p:xfrm>
            <a:off x="12005" y="7039"/>
            <a:ext cx="6144" cy="1998"/>
          </p:xfrm>
          <a:graphic>
            <a:graphicData uri="http://schemas.openxmlformats.org/presentationml/2006/ole">
              <mc:AlternateContent xmlns:mc="http://schemas.openxmlformats.org/markup-compatibility/2006">
                <mc:Choice xmlns:v="urn:schemas-microsoft-com:vml" Requires="v">
                  <p:oleObj spid="_x0000_s2" name="" r:id="rId5" imgW="1562100" imgH="508000" progId="Equation.KSEE3">
                    <p:embed/>
                  </p:oleObj>
                </mc:Choice>
                <mc:Fallback>
                  <p:oleObj name="" r:id="rId5" imgW="1562100" imgH="508000" progId="Equation.KSEE3">
                    <p:embed/>
                    <p:pic>
                      <p:nvPicPr>
                        <p:cNvPr id="0" name="图片 5121"/>
                        <p:cNvPicPr/>
                        <p:nvPr/>
                      </p:nvPicPr>
                      <p:blipFill>
                        <a:blip r:embed="rId6"/>
                        <a:stretch>
                          <a:fillRect/>
                        </a:stretch>
                      </p:blipFill>
                      <p:spPr>
                        <a:xfrm>
                          <a:off x="12005" y="7039"/>
                          <a:ext cx="6144" cy="1998"/>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3060" y="9287"/>
            <a:ext cx="5089" cy="921"/>
          </p:xfrm>
          <a:graphic>
            <a:graphicData uri="http://schemas.openxmlformats.org/presentationml/2006/ole">
              <mc:AlternateContent xmlns:mc="http://schemas.openxmlformats.org/markup-compatibility/2006">
                <mc:Choice xmlns:v="urn:schemas-microsoft-com:vml" Requires="v">
                  <p:oleObj spid="_x0000_s5123" name="" r:id="rId7" imgW="1333500" imgH="241300" progId="Equation.KSEE3">
                    <p:embed/>
                  </p:oleObj>
                </mc:Choice>
                <mc:Fallback>
                  <p:oleObj name="" r:id="rId7" imgW="1333500" imgH="241300" progId="Equation.KSEE3">
                    <p:embed/>
                    <p:pic>
                      <p:nvPicPr>
                        <p:cNvPr id="0" name="图片 5122"/>
                        <p:cNvPicPr/>
                        <p:nvPr/>
                      </p:nvPicPr>
                      <p:blipFill>
                        <a:blip r:embed="rId8"/>
                        <a:stretch>
                          <a:fillRect/>
                        </a:stretch>
                      </p:blipFill>
                      <p:spPr>
                        <a:xfrm>
                          <a:off x="13060" y="9287"/>
                          <a:ext cx="5089" cy="921"/>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拉格朗日乘子法就是当我们的优化函数存在等值约束的情况下的一种最优化求解方式；其中参数</a:t>
            </a:r>
            <a:r>
              <a:rPr lang="en-US" altLang="zh-CN"/>
              <a:t>α</a:t>
            </a:r>
            <a:r>
              <a:rPr lang="zh-CN" altLang="en-US"/>
              <a:t>被称为</a:t>
            </a:r>
            <a:r>
              <a:rPr lang="zh-CN" altLang="en-US" b="1"/>
              <a:t>拉格朗日乘子</a:t>
            </a:r>
            <a:r>
              <a:rPr lang="zh-CN" altLang="en-US"/>
              <a:t>，要求</a:t>
            </a:r>
            <a:r>
              <a:rPr lang="en-US" altLang="zh-CN"/>
              <a:t>α</a:t>
            </a:r>
            <a:r>
              <a:rPr lang="zh-CN" altLang="en-US"/>
              <a:t>不等于</a:t>
            </a:r>
            <a:r>
              <a:rPr lang="en-US" altLang="zh-CN"/>
              <a:t>0</a:t>
            </a:r>
            <a:endParaRPr lang="en-US" altLang="zh-CN"/>
          </a:p>
        </p:txBody>
      </p:sp>
      <p:sp>
        <p:nvSpPr>
          <p:cNvPr id="4" name="标题 3"/>
          <p:cNvSpPr>
            <a:spLocks noGrp="1"/>
          </p:cNvSpPr>
          <p:nvPr>
            <p:ph type="title"/>
          </p:nvPr>
        </p:nvSpPr>
        <p:spPr/>
        <p:txBody>
          <a:bodyPr/>
          <a:p>
            <a:r>
              <a:rPr lang="zh-CN" altLang="en-US"/>
              <a:t>拉格朗日乘子法</a:t>
            </a:r>
            <a:endParaRPr lang="zh-CN" altLang="en-US"/>
          </a:p>
        </p:txBody>
      </p:sp>
      <p:grpSp>
        <p:nvGrpSpPr>
          <p:cNvPr id="16" name="组合 15"/>
          <p:cNvGrpSpPr/>
          <p:nvPr/>
        </p:nvGrpSpPr>
        <p:grpSpPr>
          <a:xfrm>
            <a:off x="3685034" y="2628413"/>
            <a:ext cx="3861355" cy="3251233"/>
            <a:chOff x="6085" y="4232"/>
            <a:chExt cx="6082" cy="5121"/>
          </a:xfrm>
        </p:grpSpPr>
        <p:graphicFrame>
          <p:nvGraphicFramePr>
            <p:cNvPr id="17" name="对象 16">
              <a:hlinkClick r:id="" action="ppaction://ole?verb="/>
            </p:cNvPr>
            <p:cNvGraphicFramePr>
              <a:graphicFrameLocks noChangeAspect="1"/>
            </p:cNvGraphicFramePr>
            <p:nvPr/>
          </p:nvGraphicFramePr>
          <p:xfrm>
            <a:off x="6270" y="4232"/>
            <a:ext cx="5897" cy="1998"/>
          </p:xfrm>
          <a:graphic>
            <a:graphicData uri="http://schemas.openxmlformats.org/presentationml/2006/ole">
              <mc:AlternateContent xmlns:mc="http://schemas.openxmlformats.org/markup-compatibility/2006">
                <mc:Choice xmlns:v="urn:schemas-microsoft-com:vml" Requires="v">
                  <p:oleObj spid="_x0000_s18" name="" r:id="rId1" imgW="1498600" imgH="508000" progId="Equation.KSEE3">
                    <p:embed/>
                  </p:oleObj>
                </mc:Choice>
                <mc:Fallback>
                  <p:oleObj name="" r:id="rId1" imgW="1498600" imgH="508000" progId="Equation.KSEE3">
                    <p:embed/>
                    <p:pic>
                      <p:nvPicPr>
                        <p:cNvPr id="0" name="图片 5121"/>
                        <p:cNvPicPr/>
                        <p:nvPr/>
                      </p:nvPicPr>
                      <p:blipFill>
                        <a:blip r:embed="rId2"/>
                        <a:stretch>
                          <a:fillRect/>
                        </a:stretch>
                      </p:blipFill>
                      <p:spPr>
                        <a:xfrm>
                          <a:off x="6270" y="4232"/>
                          <a:ext cx="5897" cy="1998"/>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6085" y="7805"/>
            <a:ext cx="6060" cy="1548"/>
          </p:xfrm>
          <a:graphic>
            <a:graphicData uri="http://schemas.openxmlformats.org/presentationml/2006/ole">
              <mc:AlternateContent xmlns:mc="http://schemas.openxmlformats.org/markup-compatibility/2006">
                <mc:Choice xmlns:v="urn:schemas-microsoft-com:vml" Requires="v">
                  <p:oleObj spid="_x0000_s20" name="" r:id="rId3" imgW="1739900" imgH="444500" progId="Equation.KSEE3">
                    <p:embed/>
                  </p:oleObj>
                </mc:Choice>
                <mc:Fallback>
                  <p:oleObj name="" r:id="rId3" imgW="1739900" imgH="444500" progId="Equation.KSEE3">
                    <p:embed/>
                    <p:pic>
                      <p:nvPicPr>
                        <p:cNvPr id="0" name="图片 6144"/>
                        <p:cNvPicPr/>
                        <p:nvPr/>
                      </p:nvPicPr>
                      <p:blipFill>
                        <a:blip r:embed="rId4"/>
                        <a:stretch>
                          <a:fillRect/>
                        </a:stretch>
                      </p:blipFill>
                      <p:spPr>
                        <a:xfrm>
                          <a:off x="6085" y="7805"/>
                          <a:ext cx="6060" cy="1548"/>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7902" y="6230"/>
            <a:ext cx="1082" cy="1575"/>
          </p:xfrm>
          <a:graphic>
            <a:graphicData uri="http://schemas.openxmlformats.org/presentationml/2006/ole">
              <mc:AlternateContent xmlns:mc="http://schemas.openxmlformats.org/markup-compatibility/2006">
                <mc:Choice xmlns:v="urn:schemas-microsoft-com:vml" Requires="v">
                  <p:oleObj spid="_x0000_s22" name="" r:id="rId5" imgW="139700" imgH="203200" progId="Equation.KSEE3">
                    <p:embed/>
                  </p:oleObj>
                </mc:Choice>
                <mc:Fallback>
                  <p:oleObj name="" r:id="rId5" imgW="139700" imgH="203200" progId="Equation.KSEE3">
                    <p:embed/>
                    <p:pic>
                      <p:nvPicPr>
                        <p:cNvPr id="0" name="图片 6145"/>
                        <p:cNvPicPr/>
                        <p:nvPr/>
                      </p:nvPicPr>
                      <p:blipFill>
                        <a:blip r:embed="rId6"/>
                        <a:stretch>
                          <a:fillRect/>
                        </a:stretch>
                      </p:blipFill>
                      <p:spPr>
                        <a:xfrm>
                          <a:off x="7902" y="6230"/>
                          <a:ext cx="1082" cy="157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084580"/>
            <a:ext cx="10515600" cy="5092700"/>
          </a:xfrm>
        </p:spPr>
        <p:txBody>
          <a:bodyPr/>
          <a:p>
            <a:r>
              <a:rPr lang="en-US" altLang="zh-CN"/>
              <a:t> </a:t>
            </a:r>
            <a:r>
              <a:rPr lang="zh-CN" altLang="en-US"/>
              <a:t>假设现在有一个二维的优化问题</a:t>
            </a:r>
            <a:endParaRPr lang="zh-CN" altLang="en-US"/>
          </a:p>
        </p:txBody>
      </p:sp>
      <p:sp>
        <p:nvSpPr>
          <p:cNvPr id="4" name="标题 3"/>
          <p:cNvSpPr>
            <a:spLocks noGrp="1"/>
          </p:cNvSpPr>
          <p:nvPr>
            <p:ph type="title"/>
          </p:nvPr>
        </p:nvSpPr>
        <p:spPr/>
        <p:txBody>
          <a:bodyPr/>
          <a:p>
            <a:r>
              <a:rPr lang="zh-CN" altLang="en-US"/>
              <a:t>拉格朗日乘子法理解</a:t>
            </a:r>
            <a:endParaRPr lang="zh-CN" altLang="en-US"/>
          </a:p>
        </p:txBody>
      </p:sp>
      <p:graphicFrame>
        <p:nvGraphicFramePr>
          <p:cNvPr id="6" name="对象 5">
            <a:hlinkClick r:id="" action="ppaction://ole?verb="/>
          </p:cNvPr>
          <p:cNvGraphicFramePr>
            <a:graphicFrameLocks noChangeAspect="1"/>
          </p:cNvGraphicFramePr>
          <p:nvPr/>
        </p:nvGraphicFramePr>
        <p:xfrm>
          <a:off x="2542246" y="1778322"/>
          <a:ext cx="2252563" cy="1268495"/>
        </p:xfrm>
        <a:graphic>
          <a:graphicData uri="http://schemas.openxmlformats.org/presentationml/2006/ole">
            <mc:AlternateContent xmlns:mc="http://schemas.openxmlformats.org/markup-compatibility/2006">
              <mc:Choice xmlns:v="urn:schemas-microsoft-com:vml" Requires="v">
                <p:oleObj spid="_x0000_s5122" name="" r:id="rId1" imgW="901700" imgH="508000" progId="Equation.KSEE3">
                  <p:embed/>
                </p:oleObj>
              </mc:Choice>
              <mc:Fallback>
                <p:oleObj name="" r:id="rId1" imgW="901700" imgH="508000" progId="Equation.KSEE3">
                  <p:embed/>
                  <p:pic>
                    <p:nvPicPr>
                      <p:cNvPr id="0" name="图片 5121"/>
                      <p:cNvPicPr/>
                      <p:nvPr/>
                    </p:nvPicPr>
                    <p:blipFill>
                      <a:blip r:embed="rId2"/>
                      <a:stretch>
                        <a:fillRect/>
                      </a:stretch>
                    </p:blipFill>
                    <p:spPr>
                      <a:xfrm>
                        <a:off x="2542246" y="1778322"/>
                        <a:ext cx="2252563" cy="126849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8304439" y="3462014"/>
            <a:ext cx="3407414" cy="2976329"/>
          </a:xfrm>
          <a:prstGeom prst="rect">
            <a:avLst/>
          </a:prstGeom>
        </p:spPr>
      </p:pic>
      <p:pic>
        <p:nvPicPr>
          <p:cNvPr id="7" name="图片 6"/>
          <p:cNvPicPr>
            <a:picLocks noChangeAspect="1"/>
          </p:cNvPicPr>
          <p:nvPr/>
        </p:nvPicPr>
        <p:blipFill>
          <a:blip r:embed="rId4"/>
          <a:srcRect l="13983" t="19592" r="2113" b="10272"/>
          <a:stretch>
            <a:fillRect/>
          </a:stretch>
        </p:blipFill>
        <p:spPr>
          <a:xfrm>
            <a:off x="6700091" y="894549"/>
            <a:ext cx="5343171" cy="2207486"/>
          </a:xfrm>
          <a:prstGeom prst="rect">
            <a:avLst/>
          </a:prstGeom>
        </p:spPr>
      </p:pic>
      <p:grpSp>
        <p:nvGrpSpPr>
          <p:cNvPr id="13" name="组合 12"/>
          <p:cNvGrpSpPr/>
          <p:nvPr/>
        </p:nvGrpSpPr>
        <p:grpSpPr>
          <a:xfrm>
            <a:off x="527129" y="3047436"/>
            <a:ext cx="6284066" cy="2976329"/>
            <a:chOff x="658" y="5453"/>
            <a:chExt cx="9898" cy="4688"/>
          </a:xfrm>
        </p:grpSpPr>
        <p:graphicFrame>
          <p:nvGraphicFramePr>
            <p:cNvPr id="8" name="对象 7">
              <a:hlinkClick r:id="" action="ppaction://ole?verb="/>
            </p:cNvPr>
            <p:cNvGraphicFramePr>
              <a:graphicFrameLocks noChangeAspect="1"/>
            </p:cNvGraphicFramePr>
            <p:nvPr/>
          </p:nvGraphicFramePr>
          <p:xfrm>
            <a:off x="2454" y="9053"/>
            <a:ext cx="7045" cy="1088"/>
          </p:xfrm>
          <a:graphic>
            <a:graphicData uri="http://schemas.openxmlformats.org/presentationml/2006/ole">
              <mc:AlternateContent xmlns:mc="http://schemas.openxmlformats.org/markup-compatibility/2006">
                <mc:Choice xmlns:v="urn:schemas-microsoft-com:vml" Requires="v">
                  <p:oleObj spid="_x0000_s7169" name="" r:id="rId5" imgW="1562100" imgH="241300" progId="Equation.KSEE3">
                    <p:embed/>
                  </p:oleObj>
                </mc:Choice>
                <mc:Fallback>
                  <p:oleObj name="" r:id="rId5" imgW="1562100" imgH="241300" progId="Equation.KSEE3">
                    <p:embed/>
                    <p:pic>
                      <p:nvPicPr>
                        <p:cNvPr id="0" name="图片 7168"/>
                        <p:cNvPicPr/>
                        <p:nvPr/>
                      </p:nvPicPr>
                      <p:blipFill>
                        <a:blip r:embed="rId6"/>
                        <a:stretch>
                          <a:fillRect/>
                        </a:stretch>
                      </p:blipFill>
                      <p:spPr>
                        <a:xfrm>
                          <a:off x="2454" y="9053"/>
                          <a:ext cx="7045" cy="1088"/>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658" y="5453"/>
            <a:ext cx="9898" cy="850"/>
          </p:xfrm>
          <a:graphic>
            <a:graphicData uri="http://schemas.openxmlformats.org/presentationml/2006/ole">
              <mc:AlternateContent xmlns:mc="http://schemas.openxmlformats.org/markup-compatibility/2006">
                <mc:Choice xmlns:v="urn:schemas-microsoft-com:vml" Requires="v">
                  <p:oleObj spid="_x0000_s7170" name="" r:id="rId7" imgW="2514600" imgH="215900" progId="Equation.KSEE3">
                    <p:embed/>
                  </p:oleObj>
                </mc:Choice>
                <mc:Fallback>
                  <p:oleObj name="" r:id="rId7" imgW="2514600" imgH="215900" progId="Equation.KSEE3">
                    <p:embed/>
                    <p:pic>
                      <p:nvPicPr>
                        <p:cNvPr id="0" name="图片 7169"/>
                        <p:cNvPicPr/>
                        <p:nvPr/>
                      </p:nvPicPr>
                      <p:blipFill>
                        <a:blip r:embed="rId8"/>
                        <a:stretch>
                          <a:fillRect/>
                        </a:stretch>
                      </p:blipFill>
                      <p:spPr>
                        <a:xfrm>
                          <a:off x="658" y="5453"/>
                          <a:ext cx="9898" cy="85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988" y="6729"/>
            <a:ext cx="7977" cy="2136"/>
          </p:xfrm>
          <a:graphic>
            <a:graphicData uri="http://schemas.openxmlformats.org/presentationml/2006/ole">
              <mc:AlternateContent xmlns:mc="http://schemas.openxmlformats.org/markup-compatibility/2006">
                <mc:Choice xmlns:v="urn:schemas-microsoft-com:vml" Requires="v">
                  <p:oleObj spid="_x0000_s7171" name="" r:id="rId9" imgW="1993900" imgH="533400" progId="Equation.KSEE3">
                    <p:embed/>
                  </p:oleObj>
                </mc:Choice>
                <mc:Fallback>
                  <p:oleObj name="" r:id="rId9" imgW="1993900" imgH="533400" progId="Equation.KSEE3">
                    <p:embed/>
                    <p:pic>
                      <p:nvPicPr>
                        <p:cNvPr id="0" name="图片 7170"/>
                        <p:cNvPicPr/>
                        <p:nvPr/>
                      </p:nvPicPr>
                      <p:blipFill>
                        <a:blip r:embed="rId10"/>
                        <a:stretch>
                          <a:fillRect/>
                        </a:stretch>
                      </p:blipFill>
                      <p:spPr>
                        <a:xfrm>
                          <a:off x="1988" y="6729"/>
                          <a:ext cx="7977" cy="2136"/>
                        </a:xfrm>
                        <a:prstGeom prst="rect">
                          <a:avLst/>
                        </a:prstGeom>
                      </p:spPr>
                    </p:pic>
                  </p:oleObj>
                </mc:Fallback>
              </mc:AlternateContent>
            </a:graphicData>
          </a:graphic>
        </p:graphicFrame>
      </p:grpSp>
      <p:sp>
        <p:nvSpPr>
          <p:cNvPr id="14" name="文本框 13"/>
          <p:cNvSpPr txBox="1"/>
          <p:nvPr/>
        </p:nvSpPr>
        <p:spPr>
          <a:xfrm>
            <a:off x="208418" y="6219943"/>
            <a:ext cx="8097520" cy="398780"/>
          </a:xfrm>
          <a:prstGeom prst="rect">
            <a:avLst/>
          </a:prstGeom>
          <a:noFill/>
        </p:spPr>
        <p:txBody>
          <a:bodyPr wrap="none" rtlCol="0">
            <a:spAutoFit/>
          </a:bodyPr>
          <a:p>
            <a:pPr algn="l"/>
            <a:r>
              <a:rPr lang="zh-CN" altLang="en-US" sz="2000"/>
              <a:t>数学证明</a:t>
            </a:r>
            <a:r>
              <a:rPr lang="en-US" altLang="zh-CN" sz="2000"/>
              <a:t>:</a:t>
            </a:r>
            <a:r>
              <a:rPr lang="en-US" altLang="zh-CN" sz="2000">
                <a:hlinkClick r:id="rId11" action="ppaction://hlinkfile"/>
              </a:rPr>
              <a:t>https://wenku.baidu.com/view/ac56710e2e3f5727a5e962a7.html</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6755" y="1052830"/>
            <a:ext cx="10647045" cy="5124450"/>
          </a:xfrm>
        </p:spPr>
        <p:txBody>
          <a:bodyPr>
            <a:normAutofit fontScale="90000"/>
          </a:bodyPr>
          <a:p>
            <a:pPr>
              <a:lnSpc>
                <a:spcPct val="150000"/>
              </a:lnSpc>
            </a:pPr>
            <a:r>
              <a:rPr lang="en-US" altLang="zh-CN"/>
              <a:t> </a:t>
            </a:r>
            <a:r>
              <a:rPr lang="zh-CN" altLang="en-US"/>
              <a:t>在优化问题中，目标函数</a:t>
            </a:r>
            <a:r>
              <a:rPr lang="en-US" altLang="zh-CN"/>
              <a:t>f(x)</a:t>
            </a:r>
            <a:r>
              <a:rPr lang="zh-CN" altLang="en-US"/>
              <a:t>存在多种形式，如果目标函数和约束条件都为变量</a:t>
            </a:r>
            <a:r>
              <a:rPr lang="en-US" altLang="zh-CN"/>
              <a:t>x</a:t>
            </a:r>
            <a:r>
              <a:rPr lang="zh-CN" altLang="en-US"/>
              <a:t>的线性函数，则称问题为</a:t>
            </a:r>
            <a:r>
              <a:rPr lang="zh-CN" altLang="en-US" b="1"/>
              <a:t>线性规划</a:t>
            </a:r>
            <a:r>
              <a:rPr lang="zh-CN" altLang="en-US"/>
              <a:t>；如果目标函数为二次函数，则称最优化问题为</a:t>
            </a:r>
            <a:r>
              <a:rPr lang="zh-CN" altLang="en-US" b="1"/>
              <a:t>二次规划</a:t>
            </a:r>
            <a:r>
              <a:rPr lang="zh-CN" altLang="en-US"/>
              <a:t>；如果目标函数或者约束条件为非线性函数，则称最优化问题为</a:t>
            </a:r>
            <a:r>
              <a:rPr lang="zh-CN" altLang="en-US" b="1"/>
              <a:t>非线性优化</a:t>
            </a:r>
            <a:r>
              <a:rPr lang="zh-CN" altLang="en-US"/>
              <a:t>。每个线性规划问题都有一个对应的</a:t>
            </a:r>
            <a:r>
              <a:rPr lang="zh-CN" altLang="en-US" b="1"/>
              <a:t>对偶问题</a:t>
            </a:r>
            <a:r>
              <a:rPr lang="zh-CN" altLang="en-US"/>
              <a:t>。对偶问题具有以下几个特性：</a:t>
            </a:r>
            <a:endParaRPr lang="zh-CN" altLang="en-US"/>
          </a:p>
          <a:p>
            <a:pPr lvl="1">
              <a:lnSpc>
                <a:spcPct val="150000"/>
              </a:lnSpc>
            </a:pPr>
            <a:r>
              <a:rPr lang="zh-CN" altLang="en-US" sz="2200"/>
              <a:t> </a:t>
            </a:r>
            <a:r>
              <a:rPr lang="en-US" altLang="zh-CN" sz="2200"/>
              <a:t>1. </a:t>
            </a:r>
            <a:r>
              <a:rPr lang="zh-CN" altLang="en-US" sz="2200"/>
              <a:t>对偶问题的对偶是原问题；</a:t>
            </a:r>
            <a:endParaRPr lang="zh-CN" altLang="en-US" sz="2200"/>
          </a:p>
          <a:p>
            <a:pPr lvl="1">
              <a:lnSpc>
                <a:spcPct val="150000"/>
              </a:lnSpc>
            </a:pPr>
            <a:r>
              <a:rPr lang="zh-CN" altLang="en-US" sz="2200"/>
              <a:t> </a:t>
            </a:r>
            <a:r>
              <a:rPr lang="en-US" altLang="zh-CN" sz="2200"/>
              <a:t>2. </a:t>
            </a:r>
            <a:r>
              <a:rPr lang="zh-CN" altLang="en-US" sz="2200"/>
              <a:t>无论原始问题是否是凸的，对偶问题都是凸优化问题；</a:t>
            </a:r>
            <a:endParaRPr lang="zh-CN" altLang="en-US" sz="2200"/>
          </a:p>
          <a:p>
            <a:pPr lvl="1">
              <a:lnSpc>
                <a:spcPct val="150000"/>
              </a:lnSpc>
            </a:pPr>
            <a:r>
              <a:rPr lang="zh-CN" altLang="en-US" sz="2200"/>
              <a:t> </a:t>
            </a:r>
            <a:r>
              <a:rPr lang="en-US" altLang="zh-CN" sz="2200"/>
              <a:t>3. </a:t>
            </a:r>
            <a:r>
              <a:rPr lang="zh-CN" altLang="en-US" sz="2200"/>
              <a:t>对偶问题可以给出原始问题的一个下界；</a:t>
            </a:r>
            <a:endParaRPr lang="zh-CN" altLang="en-US" sz="2200"/>
          </a:p>
          <a:p>
            <a:pPr lvl="1">
              <a:lnSpc>
                <a:spcPct val="150000"/>
              </a:lnSpc>
            </a:pPr>
            <a:r>
              <a:rPr lang="zh-CN" altLang="en-US" sz="2200"/>
              <a:t> </a:t>
            </a:r>
            <a:r>
              <a:rPr lang="en-US" altLang="zh-CN" sz="2200"/>
              <a:t>4. </a:t>
            </a:r>
            <a:r>
              <a:rPr lang="zh-CN" altLang="en-US" sz="2200"/>
              <a:t>当满足一定条件的时候，原始问题和对偶问题的解是完美等价的。</a:t>
            </a:r>
            <a:endParaRPr lang="zh-CN" altLang="en-US"/>
          </a:p>
        </p:txBody>
      </p:sp>
      <p:sp>
        <p:nvSpPr>
          <p:cNvPr id="4" name="标题 3"/>
          <p:cNvSpPr>
            <a:spLocks noGrp="1"/>
          </p:cNvSpPr>
          <p:nvPr>
            <p:ph type="title"/>
          </p:nvPr>
        </p:nvSpPr>
        <p:spPr/>
        <p:txBody>
          <a:bodyPr/>
          <a:p>
            <a:r>
              <a:rPr lang="zh-CN" altLang="en-US"/>
              <a:t>对偶问题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8970" y="847090"/>
            <a:ext cx="10704830" cy="5330190"/>
          </a:xfrm>
        </p:spPr>
        <p:txBody>
          <a:bodyPr/>
          <a:p>
            <a:r>
              <a:rPr lang="en-US" altLang="zh-CN"/>
              <a:t>KKT</a:t>
            </a:r>
            <a:r>
              <a:rPr lang="zh-CN" altLang="en-US"/>
              <a:t>条件是泛拉格朗日乘子法的一种形式；主要应用在当</a:t>
            </a:r>
            <a:r>
              <a:rPr lang="zh-CN" altLang="en-US">
                <a:sym typeface="+mn-ea"/>
              </a:rPr>
              <a:t>我们的优化函数存在不等值约束的情况下的一种最优化求解方式；</a:t>
            </a:r>
            <a:r>
              <a:rPr lang="en-US" altLang="zh-CN">
                <a:sym typeface="+mn-ea"/>
              </a:rPr>
              <a:t>KKT</a:t>
            </a:r>
            <a:r>
              <a:rPr lang="zh-CN" altLang="en-US">
                <a:sym typeface="+mn-ea"/>
              </a:rPr>
              <a:t>条件即满足不等式约束情况下的条件。</a:t>
            </a:r>
            <a:endParaRPr lang="zh-CN" altLang="en-US">
              <a:sym typeface="+mn-ea"/>
            </a:endParaRPr>
          </a:p>
          <a:p>
            <a:endParaRPr lang="zh-CN" altLang="en-US"/>
          </a:p>
        </p:txBody>
      </p:sp>
      <p:sp>
        <p:nvSpPr>
          <p:cNvPr id="4" name="标题 3"/>
          <p:cNvSpPr>
            <a:spLocks noGrp="1"/>
          </p:cNvSpPr>
          <p:nvPr>
            <p:ph type="title"/>
          </p:nvPr>
        </p:nvSpPr>
        <p:spPr/>
        <p:txBody>
          <a:bodyPr/>
          <a:p>
            <a:r>
              <a:rPr lang="en-US" altLang="zh-CN"/>
              <a:t>KKT</a:t>
            </a:r>
            <a:r>
              <a:rPr lang="zh-CN" altLang="en-US"/>
              <a:t>条件</a:t>
            </a:r>
            <a:endParaRPr lang="zh-CN" altLang="en-US"/>
          </a:p>
        </p:txBody>
      </p:sp>
      <p:grpSp>
        <p:nvGrpSpPr>
          <p:cNvPr id="32" name="组合 31"/>
          <p:cNvGrpSpPr/>
          <p:nvPr/>
        </p:nvGrpSpPr>
        <p:grpSpPr>
          <a:xfrm>
            <a:off x="2287751" y="2794804"/>
            <a:ext cx="7467487" cy="4079120"/>
            <a:chOff x="2809" y="3961"/>
            <a:chExt cx="11762" cy="6425"/>
          </a:xfrm>
        </p:grpSpPr>
        <p:grpSp>
          <p:nvGrpSpPr>
            <p:cNvPr id="20" name="组合 19"/>
            <p:cNvGrpSpPr/>
            <p:nvPr/>
          </p:nvGrpSpPr>
          <p:grpSpPr>
            <a:xfrm>
              <a:off x="2809" y="3961"/>
              <a:ext cx="11763" cy="5064"/>
              <a:chOff x="2371" y="3961"/>
              <a:chExt cx="11763" cy="5064"/>
            </a:xfrm>
          </p:grpSpPr>
          <p:grpSp>
            <p:nvGrpSpPr>
              <p:cNvPr id="21" name="组合 20"/>
              <p:cNvGrpSpPr/>
              <p:nvPr/>
            </p:nvGrpSpPr>
            <p:grpSpPr>
              <a:xfrm>
                <a:off x="2371" y="7017"/>
                <a:ext cx="11763" cy="2008"/>
                <a:chOff x="3770" y="6230"/>
                <a:chExt cx="11763" cy="2008"/>
              </a:xfrm>
            </p:grpSpPr>
            <p:graphicFrame>
              <p:nvGraphicFramePr>
                <p:cNvPr id="22" name="对象 21">
                  <a:hlinkClick r:id="" action="ppaction://ole?verb="/>
                </p:cNvPr>
                <p:cNvGraphicFramePr>
                  <a:graphicFrameLocks noChangeAspect="1"/>
                </p:cNvGraphicFramePr>
                <p:nvPr/>
              </p:nvGraphicFramePr>
              <p:xfrm>
                <a:off x="3770" y="6690"/>
                <a:ext cx="11763" cy="1548"/>
              </p:xfrm>
              <a:graphic>
                <a:graphicData uri="http://schemas.openxmlformats.org/presentationml/2006/ole">
                  <mc:AlternateContent xmlns:mc="http://schemas.openxmlformats.org/markup-compatibility/2006">
                    <mc:Choice xmlns:v="urn:schemas-microsoft-com:vml" Requires="v">
                      <p:oleObj spid="_x0000_s23" name="" r:id="rId1" imgW="3377565" imgH="444500" progId="Equation.KSEE3">
                        <p:embed/>
                      </p:oleObj>
                    </mc:Choice>
                    <mc:Fallback>
                      <p:oleObj name="" r:id="rId1" imgW="3377565" imgH="444500" progId="Equation.KSEE3">
                        <p:embed/>
                        <p:pic>
                          <p:nvPicPr>
                            <p:cNvPr id="0" name="图片 6144"/>
                            <p:cNvPicPr/>
                            <p:nvPr/>
                          </p:nvPicPr>
                          <p:blipFill>
                            <a:blip r:embed="rId2"/>
                            <a:stretch>
                              <a:fillRect/>
                            </a:stretch>
                          </p:blipFill>
                          <p:spPr>
                            <a:xfrm>
                              <a:off x="3770" y="6690"/>
                              <a:ext cx="11763" cy="1548"/>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8884" y="6230"/>
                <a:ext cx="1082" cy="952"/>
              </p:xfrm>
              <a:graphic>
                <a:graphicData uri="http://schemas.openxmlformats.org/presentationml/2006/ole">
                  <mc:AlternateContent xmlns:mc="http://schemas.openxmlformats.org/markup-compatibility/2006">
                    <mc:Choice xmlns:v="urn:schemas-microsoft-com:vml" Requires="v">
                      <p:oleObj spid="_x0000_s25" name="" r:id="rId3" imgW="139700" imgH="203200" progId="Equation.KSEE3">
                        <p:embed/>
                      </p:oleObj>
                    </mc:Choice>
                    <mc:Fallback>
                      <p:oleObj name="" r:id="rId3" imgW="139700" imgH="203200" progId="Equation.KSEE3">
                        <p:embed/>
                        <p:pic>
                          <p:nvPicPr>
                            <p:cNvPr id="0" name="图片 6145"/>
                            <p:cNvPicPr/>
                            <p:nvPr/>
                          </p:nvPicPr>
                          <p:blipFill>
                            <a:blip r:embed="rId4"/>
                            <a:stretch>
                              <a:fillRect/>
                            </a:stretch>
                          </p:blipFill>
                          <p:spPr>
                            <a:xfrm>
                              <a:off x="8884" y="6230"/>
                              <a:ext cx="1082" cy="952"/>
                            </a:xfrm>
                            <a:prstGeom prst="rect">
                              <a:avLst/>
                            </a:prstGeom>
                          </p:spPr>
                        </p:pic>
                      </p:oleObj>
                    </mc:Fallback>
                  </mc:AlternateContent>
                </a:graphicData>
              </a:graphic>
            </p:graphicFrame>
          </p:grpSp>
          <p:grpSp>
            <p:nvGrpSpPr>
              <p:cNvPr id="26" name="组合 25"/>
              <p:cNvGrpSpPr/>
              <p:nvPr/>
            </p:nvGrpSpPr>
            <p:grpSpPr>
              <a:xfrm>
                <a:off x="4896" y="3961"/>
                <a:ext cx="6144" cy="3168"/>
                <a:chOff x="12005" y="7039"/>
                <a:chExt cx="6144" cy="3168"/>
              </a:xfrm>
            </p:grpSpPr>
            <p:graphicFrame>
              <p:nvGraphicFramePr>
                <p:cNvPr id="27" name="对象 26">
                  <a:hlinkClick r:id="" action="ppaction://ole?verb="/>
                </p:cNvPr>
                <p:cNvGraphicFramePr>
                  <a:graphicFrameLocks noChangeAspect="1"/>
                </p:cNvGraphicFramePr>
                <p:nvPr/>
              </p:nvGraphicFramePr>
              <p:xfrm>
                <a:off x="12005" y="7039"/>
                <a:ext cx="6144" cy="1998"/>
              </p:xfrm>
              <a:graphic>
                <a:graphicData uri="http://schemas.openxmlformats.org/presentationml/2006/ole">
                  <mc:AlternateContent xmlns:mc="http://schemas.openxmlformats.org/markup-compatibility/2006">
                    <mc:Choice xmlns:v="urn:schemas-microsoft-com:vml" Requires="v">
                      <p:oleObj spid="_x0000_s28" name="" r:id="rId5" imgW="1562100" imgH="508000" progId="Equation.KSEE3">
                        <p:embed/>
                      </p:oleObj>
                    </mc:Choice>
                    <mc:Fallback>
                      <p:oleObj name="" r:id="rId5" imgW="1562100" imgH="508000" progId="Equation.KSEE3">
                        <p:embed/>
                        <p:pic>
                          <p:nvPicPr>
                            <p:cNvPr id="0" name="图片 5121"/>
                            <p:cNvPicPr/>
                            <p:nvPr/>
                          </p:nvPicPr>
                          <p:blipFill>
                            <a:blip r:embed="rId6"/>
                            <a:stretch>
                              <a:fillRect/>
                            </a:stretch>
                          </p:blipFill>
                          <p:spPr>
                            <a:xfrm>
                              <a:off x="12005" y="7039"/>
                              <a:ext cx="6144" cy="1998"/>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13060" y="9287"/>
                <a:ext cx="5089" cy="921"/>
              </p:xfrm>
              <a:graphic>
                <a:graphicData uri="http://schemas.openxmlformats.org/presentationml/2006/ole">
                  <mc:AlternateContent xmlns:mc="http://schemas.openxmlformats.org/markup-compatibility/2006">
                    <mc:Choice xmlns:v="urn:schemas-microsoft-com:vml" Requires="v">
                      <p:oleObj spid="_x0000_s30" name="" r:id="rId7" imgW="1333500" imgH="241300" progId="Equation.KSEE3">
                        <p:embed/>
                      </p:oleObj>
                    </mc:Choice>
                    <mc:Fallback>
                      <p:oleObj name="" r:id="rId7" imgW="1333500" imgH="241300" progId="Equation.KSEE3">
                        <p:embed/>
                        <p:pic>
                          <p:nvPicPr>
                            <p:cNvPr id="0" name="图片 5122"/>
                            <p:cNvPicPr/>
                            <p:nvPr/>
                          </p:nvPicPr>
                          <p:blipFill>
                            <a:blip r:embed="rId8"/>
                            <a:stretch>
                              <a:fillRect/>
                            </a:stretch>
                          </p:blipFill>
                          <p:spPr>
                            <a:xfrm>
                              <a:off x="13060" y="9287"/>
                              <a:ext cx="5089" cy="921"/>
                            </a:xfrm>
                            <a:prstGeom prst="rect">
                              <a:avLst/>
                            </a:prstGeom>
                          </p:spPr>
                        </p:pic>
                      </p:oleObj>
                    </mc:Fallback>
                  </mc:AlternateContent>
                </a:graphicData>
              </a:graphic>
            </p:graphicFrame>
          </p:grpSp>
        </p:grpSp>
        <p:graphicFrame>
          <p:nvGraphicFramePr>
            <p:cNvPr id="31" name="对象 30">
              <a:hlinkClick r:id="" action="ppaction://ole?verb="/>
            </p:cNvPr>
            <p:cNvGraphicFramePr>
              <a:graphicFrameLocks noChangeAspect="1"/>
            </p:cNvGraphicFramePr>
            <p:nvPr/>
          </p:nvGraphicFramePr>
          <p:xfrm>
            <a:off x="6540" y="9176"/>
            <a:ext cx="3848" cy="1210"/>
          </p:xfrm>
          <a:graphic>
            <a:graphicData uri="http://schemas.openxmlformats.org/presentationml/2006/ole">
              <mc:AlternateContent xmlns:mc="http://schemas.openxmlformats.org/markup-compatibility/2006">
                <mc:Choice xmlns:v="urn:schemas-microsoft-com:vml" Requires="v">
                  <p:oleObj spid="_x0000_s8193" name="" r:id="rId9" imgW="889000" imgH="279400" progId="Equation.KSEE3">
                    <p:embed/>
                  </p:oleObj>
                </mc:Choice>
                <mc:Fallback>
                  <p:oleObj name="" r:id="rId9" imgW="889000" imgH="279400" progId="Equation.KSEE3">
                    <p:embed/>
                    <p:pic>
                      <p:nvPicPr>
                        <p:cNvPr id="0" name="图片 8192"/>
                        <p:cNvPicPr/>
                        <p:nvPr/>
                      </p:nvPicPr>
                      <p:blipFill>
                        <a:blip r:embed="rId10"/>
                        <a:stretch>
                          <a:fillRect/>
                        </a:stretch>
                      </p:blipFill>
                      <p:spPr>
                        <a:xfrm>
                          <a:off x="6540" y="9176"/>
                          <a:ext cx="3848" cy="1210"/>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845820"/>
            <a:ext cx="7229475" cy="5331460"/>
          </a:xfrm>
        </p:spPr>
        <p:txBody>
          <a:bodyPr/>
          <a:p>
            <a:r>
              <a:rPr lang="en-US" altLang="zh-CN"/>
              <a:t> </a:t>
            </a:r>
            <a:r>
              <a:rPr lang="zh-CN" altLang="en-US" sz="2400"/>
              <a:t>可行解必须在约束区域</a:t>
            </a:r>
            <a:r>
              <a:rPr lang="en-US" altLang="zh-CN" sz="2400"/>
              <a:t>g(x)</a:t>
            </a:r>
            <a:r>
              <a:rPr lang="zh-CN" altLang="en-US" sz="2400"/>
              <a:t>之内，由图可知可行解</a:t>
            </a:r>
            <a:r>
              <a:rPr lang="en-US" altLang="zh-CN" sz="2400"/>
              <a:t>x</a:t>
            </a:r>
            <a:r>
              <a:rPr lang="zh-CN" altLang="en-US" sz="2400"/>
              <a:t>只能在</a:t>
            </a:r>
            <a:r>
              <a:rPr lang="en-US" altLang="zh-CN" sz="2400"/>
              <a:t>g(x)&lt;0</a:t>
            </a:r>
            <a:r>
              <a:rPr lang="zh-CN" altLang="en-US" sz="2400"/>
              <a:t>和</a:t>
            </a:r>
            <a:r>
              <a:rPr lang="en-US" altLang="zh-CN" sz="2400"/>
              <a:t>g(x)=0</a:t>
            </a:r>
            <a:r>
              <a:rPr lang="zh-CN" altLang="en-US" sz="2400"/>
              <a:t>的区域取得；</a:t>
            </a:r>
            <a:endParaRPr lang="zh-CN" altLang="en-US" sz="2400"/>
          </a:p>
          <a:p>
            <a:pPr lvl="1"/>
            <a:r>
              <a:rPr lang="zh-CN" altLang="en-US" sz="2200"/>
              <a:t> </a:t>
            </a:r>
            <a:r>
              <a:rPr lang="zh-CN" altLang="en-US" sz="2060"/>
              <a:t>当可行解</a:t>
            </a:r>
            <a:r>
              <a:rPr lang="en-US" altLang="zh-CN" sz="2060"/>
              <a:t>x</a:t>
            </a:r>
            <a:r>
              <a:rPr lang="zh-CN" altLang="en-US" sz="2060"/>
              <a:t>在</a:t>
            </a:r>
            <a:r>
              <a:rPr lang="en-US" altLang="zh-CN" sz="2060"/>
              <a:t>g(x)&lt;0</a:t>
            </a:r>
            <a:r>
              <a:rPr lang="zh-CN" altLang="en-US" sz="2060"/>
              <a:t>的区域中的时候，此时直接极小化</a:t>
            </a:r>
            <a:r>
              <a:rPr lang="en-US" altLang="zh-CN" sz="2060"/>
              <a:t>f(x)</a:t>
            </a:r>
            <a:r>
              <a:rPr lang="zh-CN" altLang="en-US" sz="2060"/>
              <a:t>即可得到；</a:t>
            </a:r>
            <a:endParaRPr lang="zh-CN" altLang="en-US" sz="2060"/>
          </a:p>
          <a:p>
            <a:pPr lvl="1"/>
            <a:r>
              <a:rPr lang="zh-CN" altLang="en-US" sz="2060"/>
              <a:t> 当可行解</a:t>
            </a:r>
            <a:r>
              <a:rPr lang="en-US" altLang="zh-CN" sz="2060"/>
              <a:t>x</a:t>
            </a:r>
            <a:r>
              <a:rPr lang="zh-CN" altLang="en-US" sz="2060"/>
              <a:t>在</a:t>
            </a:r>
            <a:r>
              <a:rPr lang="en-US" altLang="zh-CN" sz="2060"/>
              <a:t>g(x)=0</a:t>
            </a:r>
            <a:r>
              <a:rPr lang="zh-CN" altLang="en-US" sz="2060"/>
              <a:t>的区域中的时候，此时直接等价于等式约束问题的求解。</a:t>
            </a:r>
            <a:endParaRPr lang="zh-CN" altLang="en-US" sz="2060"/>
          </a:p>
        </p:txBody>
      </p:sp>
      <p:sp>
        <p:nvSpPr>
          <p:cNvPr id="4" name="标题 3"/>
          <p:cNvSpPr>
            <a:spLocks noGrp="1"/>
          </p:cNvSpPr>
          <p:nvPr>
            <p:ph type="title"/>
          </p:nvPr>
        </p:nvSpPr>
        <p:spPr/>
        <p:txBody>
          <a:bodyPr/>
          <a:p>
            <a:r>
              <a:rPr lang="en-US" altLang="zh-CN"/>
              <a:t>KKT</a:t>
            </a:r>
            <a:r>
              <a:rPr lang="zh-CN" altLang="en-US"/>
              <a:t>条件理解</a:t>
            </a:r>
            <a:endParaRPr lang="zh-CN" altLang="en-US"/>
          </a:p>
        </p:txBody>
      </p:sp>
      <p:pic>
        <p:nvPicPr>
          <p:cNvPr id="5" name="图片 4"/>
          <p:cNvPicPr>
            <a:picLocks noChangeAspect="1"/>
          </p:cNvPicPr>
          <p:nvPr/>
        </p:nvPicPr>
        <p:blipFill>
          <a:blip r:embed="rId1"/>
          <a:srcRect l="3270" t="312" r="25884"/>
          <a:stretch>
            <a:fillRect/>
          </a:stretch>
        </p:blipFill>
        <p:spPr>
          <a:xfrm>
            <a:off x="8017472" y="1422137"/>
            <a:ext cx="3776281" cy="2374460"/>
          </a:xfrm>
          <a:prstGeom prst="rect">
            <a:avLst/>
          </a:prstGeom>
        </p:spPr>
      </p:pic>
      <p:graphicFrame>
        <p:nvGraphicFramePr>
          <p:cNvPr id="14" name="对象 13">
            <a:hlinkClick r:id="" action="ppaction://ole?verb="/>
          </p:cNvPr>
          <p:cNvGraphicFramePr>
            <a:graphicFrameLocks noChangeAspect="1"/>
          </p:cNvGraphicFramePr>
          <p:nvPr/>
        </p:nvGraphicFramePr>
        <p:xfrm>
          <a:off x="8067661" y="153642"/>
          <a:ext cx="1903378" cy="1268495"/>
        </p:xfrm>
        <a:graphic>
          <a:graphicData uri="http://schemas.openxmlformats.org/presentationml/2006/ole">
            <mc:AlternateContent xmlns:mc="http://schemas.openxmlformats.org/markup-compatibility/2006">
              <mc:Choice xmlns:v="urn:schemas-microsoft-com:vml" Requires="v">
                <p:oleObj spid="_x0000_s15" name="" r:id="rId2" imgW="762000" imgH="508000" progId="Equation.KSEE3">
                  <p:embed/>
                </p:oleObj>
              </mc:Choice>
              <mc:Fallback>
                <p:oleObj name="" r:id="rId2" imgW="762000" imgH="508000" progId="Equation.KSEE3">
                  <p:embed/>
                  <p:pic>
                    <p:nvPicPr>
                      <p:cNvPr id="0" name="图片 5121"/>
                      <p:cNvPicPr/>
                      <p:nvPr/>
                    </p:nvPicPr>
                    <p:blipFill>
                      <a:blip r:embed="rId3"/>
                      <a:stretch>
                        <a:fillRect/>
                      </a:stretch>
                    </p:blipFill>
                    <p:spPr>
                      <a:xfrm>
                        <a:off x="8067661" y="153642"/>
                        <a:ext cx="1903378" cy="1268495"/>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4414514" y="3796583"/>
            <a:ext cx="7379238" cy="27636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74675" y="953770"/>
            <a:ext cx="10779125" cy="5223510"/>
          </a:xfrm>
        </p:spPr>
        <p:txBody>
          <a:bodyPr/>
          <a:p>
            <a:r>
              <a:rPr lang="zh-CN" altLang="en-US" sz="2400"/>
              <a:t>当可行解在约束内部区域的时候，令</a:t>
            </a:r>
            <a:r>
              <a:rPr lang="zh-CN" altLang="en-US" sz="2400">
                <a:latin typeface="Arial" panose="020B0604020202020204" pitchFamily="34" charset="0"/>
                <a:sym typeface="+mn-ea"/>
              </a:rPr>
              <a:t>β</a:t>
            </a:r>
            <a:r>
              <a:rPr lang="en-US" altLang="zh-CN" sz="2400">
                <a:latin typeface="Arial" panose="020B0604020202020204" pitchFamily="34" charset="0"/>
                <a:sym typeface="+mn-ea"/>
              </a:rPr>
              <a:t>=0</a:t>
            </a:r>
            <a:r>
              <a:rPr lang="zh-CN" altLang="en-US" sz="2400">
                <a:latin typeface="Arial" panose="020B0604020202020204" pitchFamily="34" charset="0"/>
                <a:sym typeface="+mn-ea"/>
              </a:rPr>
              <a:t>即可消去约束。</a:t>
            </a:r>
            <a:endParaRPr lang="zh-CN" altLang="en-US" sz="2400">
              <a:latin typeface="Arial" panose="020B0604020202020204" pitchFamily="34" charset="0"/>
              <a:sym typeface="+mn-ea"/>
            </a:endParaRPr>
          </a:p>
          <a:p>
            <a:r>
              <a:rPr lang="zh-CN" altLang="en-US" sz="2400"/>
              <a:t>对于参数</a:t>
            </a:r>
            <a:r>
              <a:rPr lang="zh-CN" altLang="en-US" sz="2400">
                <a:latin typeface="Arial" panose="020B0604020202020204" pitchFamily="34" charset="0"/>
              </a:rPr>
              <a:t>β的取值而言，在等值约束中，约束函数和目标函数的梯度只要满足平行即可，而在不等式约束中，若</a:t>
            </a:r>
            <a:r>
              <a:rPr lang="zh-CN" altLang="en-US" sz="2400">
                <a:latin typeface="Arial" panose="020B0604020202020204" pitchFamily="34" charset="0"/>
                <a:sym typeface="+mn-ea"/>
              </a:rPr>
              <a:t>β≠</a:t>
            </a:r>
            <a:r>
              <a:rPr lang="en-US" altLang="zh-CN" sz="2400">
                <a:latin typeface="Arial" panose="020B0604020202020204" pitchFamily="34" charset="0"/>
                <a:sym typeface="+mn-ea"/>
              </a:rPr>
              <a:t>0</a:t>
            </a:r>
            <a:r>
              <a:rPr lang="zh-CN" altLang="en-US" sz="2400">
                <a:latin typeface="Arial" panose="020B0604020202020204" pitchFamily="34" charset="0"/>
                <a:sym typeface="+mn-ea"/>
              </a:rPr>
              <a:t>，则说明可行解在约束区域的边界上，这个时候可行解应该尽可能的靠近无约束情况下的解，所以在约束边界上，目标函数的负梯度方向应该远离约束区域朝无约束区域时的解，此时约束函数的梯度方向与目标函数的负梯度方向应相同；从而可以得出β</a:t>
            </a:r>
            <a:r>
              <a:rPr lang="en-US" altLang="zh-CN" sz="2400">
                <a:latin typeface="Arial" panose="020B0604020202020204" pitchFamily="34" charset="0"/>
                <a:sym typeface="+mn-ea"/>
              </a:rPr>
              <a:t>&gt;0</a:t>
            </a:r>
            <a:r>
              <a:rPr lang="zh-CN" altLang="en-US" sz="2400">
                <a:latin typeface="Arial" panose="020B0604020202020204" pitchFamily="34" charset="0"/>
                <a:sym typeface="+mn-ea"/>
              </a:rPr>
              <a:t>。</a:t>
            </a:r>
            <a:endParaRPr lang="zh-CN" altLang="en-US" sz="2400">
              <a:latin typeface="Arial" panose="020B0604020202020204" pitchFamily="34" charset="0"/>
              <a:sym typeface="+mn-ea"/>
            </a:endParaRPr>
          </a:p>
        </p:txBody>
      </p:sp>
      <p:sp>
        <p:nvSpPr>
          <p:cNvPr id="4" name="标题 3"/>
          <p:cNvSpPr>
            <a:spLocks noGrp="1"/>
          </p:cNvSpPr>
          <p:nvPr>
            <p:ph type="title"/>
          </p:nvPr>
        </p:nvSpPr>
        <p:spPr/>
        <p:txBody>
          <a:bodyPr/>
          <a:p>
            <a:r>
              <a:rPr lang="en-US" altLang="zh-CN"/>
              <a:t>KKT</a:t>
            </a:r>
            <a:r>
              <a:rPr lang="zh-CN" altLang="en-US"/>
              <a:t>条件理解</a:t>
            </a:r>
            <a:endParaRPr lang="zh-CN" altLang="en-US"/>
          </a:p>
        </p:txBody>
      </p:sp>
      <p:pic>
        <p:nvPicPr>
          <p:cNvPr id="5" name="图片 4"/>
          <p:cNvPicPr>
            <a:picLocks noChangeAspect="1"/>
          </p:cNvPicPr>
          <p:nvPr/>
        </p:nvPicPr>
        <p:blipFill>
          <a:blip r:embed="rId1"/>
          <a:stretch>
            <a:fillRect/>
          </a:stretch>
        </p:blipFill>
        <p:spPr>
          <a:xfrm>
            <a:off x="5474783" y="4456238"/>
            <a:ext cx="6129155" cy="2269705"/>
          </a:xfrm>
          <a:prstGeom prst="rect">
            <a:avLst/>
          </a:prstGeom>
        </p:spPr>
      </p:pic>
      <p:graphicFrame>
        <p:nvGraphicFramePr>
          <p:cNvPr id="6" name="对象 5">
            <a:hlinkClick r:id="" action="ppaction://ole?verb="/>
          </p:cNvPr>
          <p:cNvGraphicFramePr>
            <a:graphicFrameLocks noChangeAspect="1"/>
          </p:cNvGraphicFramePr>
          <p:nvPr/>
        </p:nvGraphicFramePr>
        <p:xfrm>
          <a:off x="998275" y="5150789"/>
          <a:ext cx="4306408" cy="767573"/>
        </p:xfrm>
        <a:graphic>
          <a:graphicData uri="http://schemas.openxmlformats.org/presentationml/2006/ole">
            <mc:AlternateContent xmlns:mc="http://schemas.openxmlformats.org/markup-compatibility/2006">
              <mc:Choice xmlns:v="urn:schemas-microsoft-com:vml" Requires="v">
                <p:oleObj spid="_x0000_s12289" name="" r:id="rId2" imgW="1282700" imgH="228600" progId="Equation.KSEE3">
                  <p:embed/>
                </p:oleObj>
              </mc:Choice>
              <mc:Fallback>
                <p:oleObj name="" r:id="rId2" imgW="1282700" imgH="228600" progId="Equation.KSEE3">
                  <p:embed/>
                  <p:pic>
                    <p:nvPicPr>
                      <p:cNvPr id="0" name="图片 12288"/>
                      <p:cNvPicPr/>
                      <p:nvPr/>
                    </p:nvPicPr>
                    <p:blipFill>
                      <a:blip r:embed="rId3"/>
                      <a:stretch>
                        <a:fillRect/>
                      </a:stretch>
                    </p:blipFill>
                    <p:spPr>
                      <a:xfrm>
                        <a:off x="998275" y="5150789"/>
                        <a:ext cx="4306408" cy="76757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KKT</a:t>
            </a:r>
            <a:r>
              <a:rPr lang="zh-CN" altLang="en-US"/>
              <a:t>理解</a:t>
            </a:r>
            <a:endParaRPr lang="zh-CN" altLang="en-US"/>
          </a:p>
        </p:txBody>
      </p:sp>
      <p:grpSp>
        <p:nvGrpSpPr>
          <p:cNvPr id="20" name="组合 19"/>
          <p:cNvGrpSpPr/>
          <p:nvPr/>
        </p:nvGrpSpPr>
        <p:grpSpPr>
          <a:xfrm rot="0">
            <a:off x="228734" y="1135805"/>
            <a:ext cx="4578772" cy="2205582"/>
            <a:chOff x="4628" y="4086"/>
            <a:chExt cx="7212" cy="3474"/>
          </a:xfrm>
        </p:grpSpPr>
        <p:graphicFrame>
          <p:nvGraphicFramePr>
            <p:cNvPr id="22" name="对象 21">
              <a:hlinkClick r:id="" action="ppaction://ole?verb="/>
            </p:cNvPr>
            <p:cNvGraphicFramePr>
              <a:graphicFrameLocks noChangeAspect="1"/>
            </p:cNvGraphicFramePr>
            <p:nvPr/>
          </p:nvGraphicFramePr>
          <p:xfrm>
            <a:off x="4628" y="6012"/>
            <a:ext cx="7212" cy="1548"/>
          </p:xfrm>
          <a:graphic>
            <a:graphicData uri="http://schemas.openxmlformats.org/presentationml/2006/ole">
              <mc:AlternateContent xmlns:mc="http://schemas.openxmlformats.org/markup-compatibility/2006">
                <mc:Choice xmlns:v="urn:schemas-microsoft-com:vml" Requires="v">
                  <p:oleObj spid="_x0000_s23" name="" r:id="rId1" imgW="2070100" imgH="444500" progId="Equation.KSEE3">
                    <p:embed/>
                  </p:oleObj>
                </mc:Choice>
                <mc:Fallback>
                  <p:oleObj name="" r:id="rId1" imgW="2070100" imgH="444500" progId="Equation.KSEE3">
                    <p:embed/>
                    <p:pic>
                      <p:nvPicPr>
                        <p:cNvPr id="0" name="图片 6144"/>
                        <p:cNvPicPr/>
                        <p:nvPr/>
                      </p:nvPicPr>
                      <p:blipFill>
                        <a:blip r:embed="rId2"/>
                        <a:stretch>
                          <a:fillRect/>
                        </a:stretch>
                      </p:blipFill>
                      <p:spPr>
                        <a:xfrm>
                          <a:off x="4628" y="6012"/>
                          <a:ext cx="7212" cy="1548"/>
                        </a:xfrm>
                        <a:prstGeom prst="rect">
                          <a:avLst/>
                        </a:prstGeom>
                      </p:spPr>
                    </p:pic>
                  </p:oleObj>
                </mc:Fallback>
              </mc:AlternateContent>
            </a:graphicData>
          </a:graphic>
        </p:graphicFrame>
        <p:grpSp>
          <p:nvGrpSpPr>
            <p:cNvPr id="26" name="组合 25"/>
            <p:cNvGrpSpPr/>
            <p:nvPr/>
          </p:nvGrpSpPr>
          <p:grpSpPr>
            <a:xfrm>
              <a:off x="5686" y="4086"/>
              <a:ext cx="6128" cy="1926"/>
              <a:chOff x="12795" y="7164"/>
              <a:chExt cx="6128" cy="1926"/>
            </a:xfrm>
          </p:grpSpPr>
          <p:graphicFrame>
            <p:nvGraphicFramePr>
              <p:cNvPr id="27" name="对象 26">
                <a:hlinkClick r:id="" action="ppaction://ole?verb="/>
              </p:cNvPr>
              <p:cNvGraphicFramePr>
                <a:graphicFrameLocks noChangeAspect="1"/>
              </p:cNvGraphicFramePr>
              <p:nvPr/>
            </p:nvGraphicFramePr>
            <p:xfrm>
              <a:off x="12795" y="7164"/>
              <a:ext cx="2298" cy="1799"/>
            </p:xfrm>
            <a:graphic>
              <a:graphicData uri="http://schemas.openxmlformats.org/presentationml/2006/ole">
                <mc:AlternateContent xmlns:mc="http://schemas.openxmlformats.org/markup-compatibility/2006">
                  <mc:Choice xmlns:v="urn:schemas-microsoft-com:vml" Requires="v">
                    <p:oleObj spid="_x0000_s28" name="" r:id="rId3" imgW="584200" imgH="457200" progId="Equation.KSEE3">
                      <p:embed/>
                    </p:oleObj>
                  </mc:Choice>
                  <mc:Fallback>
                    <p:oleObj name="" r:id="rId3" imgW="584200" imgH="457200" progId="Equation.KSEE3">
                      <p:embed/>
                      <p:pic>
                        <p:nvPicPr>
                          <p:cNvPr id="0" name="图片 5121"/>
                          <p:cNvPicPr/>
                          <p:nvPr/>
                        </p:nvPicPr>
                        <p:blipFill>
                          <a:blip r:embed="rId4"/>
                          <a:stretch>
                            <a:fillRect/>
                          </a:stretch>
                        </p:blipFill>
                        <p:spPr>
                          <a:xfrm>
                            <a:off x="12795" y="7164"/>
                            <a:ext cx="2298" cy="1799"/>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13834" y="8169"/>
              <a:ext cx="5089" cy="921"/>
            </p:xfrm>
            <a:graphic>
              <a:graphicData uri="http://schemas.openxmlformats.org/presentationml/2006/ole">
                <mc:AlternateContent xmlns:mc="http://schemas.openxmlformats.org/markup-compatibility/2006">
                  <mc:Choice xmlns:v="urn:schemas-microsoft-com:vml" Requires="v">
                    <p:oleObj spid="_x0000_s30" name="" r:id="rId5" imgW="1333500" imgH="241300" progId="Equation.KSEE3">
                      <p:embed/>
                    </p:oleObj>
                  </mc:Choice>
                  <mc:Fallback>
                    <p:oleObj name="" r:id="rId5" imgW="1333500" imgH="241300" progId="Equation.KSEE3">
                      <p:embed/>
                      <p:pic>
                        <p:nvPicPr>
                          <p:cNvPr id="0" name="图片 5122"/>
                          <p:cNvPicPr/>
                          <p:nvPr/>
                        </p:nvPicPr>
                        <p:blipFill>
                          <a:blip r:embed="rId6"/>
                          <a:stretch>
                            <a:fillRect/>
                          </a:stretch>
                        </p:blipFill>
                        <p:spPr>
                          <a:xfrm>
                            <a:off x="13834" y="8169"/>
                            <a:ext cx="5089" cy="921"/>
                          </a:xfrm>
                          <a:prstGeom prst="rect">
                            <a:avLst/>
                          </a:prstGeom>
                        </p:spPr>
                      </p:pic>
                    </p:oleObj>
                  </mc:Fallback>
                </mc:AlternateContent>
              </a:graphicData>
            </a:graphic>
          </p:graphicFrame>
        </p:grpSp>
      </p:grpSp>
      <p:grpSp>
        <p:nvGrpSpPr>
          <p:cNvPr id="8" name="组合 7"/>
          <p:cNvGrpSpPr/>
          <p:nvPr/>
        </p:nvGrpSpPr>
        <p:grpSpPr>
          <a:xfrm>
            <a:off x="5592856" y="2768087"/>
            <a:ext cx="5791398" cy="3429635"/>
            <a:chOff x="821" y="4793"/>
            <a:chExt cx="8782" cy="5290"/>
          </a:xfrm>
        </p:grpSpPr>
        <p:graphicFrame>
          <p:nvGraphicFramePr>
            <p:cNvPr id="5" name="对象 4">
              <a:hlinkClick r:id="" action="ppaction://ole?verb="/>
            </p:cNvPr>
            <p:cNvGraphicFramePr>
              <a:graphicFrameLocks noChangeAspect="1"/>
            </p:cNvGraphicFramePr>
            <p:nvPr/>
          </p:nvGraphicFramePr>
          <p:xfrm>
            <a:off x="821" y="4793"/>
            <a:ext cx="7334" cy="2144"/>
          </p:xfrm>
          <a:graphic>
            <a:graphicData uri="http://schemas.openxmlformats.org/presentationml/2006/ole">
              <mc:AlternateContent xmlns:mc="http://schemas.openxmlformats.org/markup-compatibility/2006">
                <mc:Choice xmlns:v="urn:schemas-microsoft-com:vml" Requires="v">
                  <p:oleObj spid="_x0000_s9217" name="" r:id="rId7" imgW="1651000" imgH="482600" progId="Equation.KSEE3">
                    <p:embed/>
                  </p:oleObj>
                </mc:Choice>
                <mc:Fallback>
                  <p:oleObj name="" r:id="rId7" imgW="1651000" imgH="482600" progId="Equation.KSEE3">
                    <p:embed/>
                    <p:pic>
                      <p:nvPicPr>
                        <p:cNvPr id="0" name="图片 9216"/>
                        <p:cNvPicPr/>
                        <p:nvPr/>
                      </p:nvPicPr>
                      <p:blipFill>
                        <a:blip r:embed="rId8"/>
                        <a:stretch>
                          <a:fillRect/>
                        </a:stretch>
                      </p:blipFill>
                      <p:spPr>
                        <a:xfrm>
                          <a:off x="821" y="4793"/>
                          <a:ext cx="7334" cy="2144"/>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821" y="7191"/>
            <a:ext cx="6117" cy="1366"/>
          </p:xfrm>
          <a:graphic>
            <a:graphicData uri="http://schemas.openxmlformats.org/presentationml/2006/ole">
              <mc:AlternateContent xmlns:mc="http://schemas.openxmlformats.org/markup-compatibility/2006">
                <mc:Choice xmlns:v="urn:schemas-microsoft-com:vml" Requires="v">
                  <p:oleObj spid="_x0000_s9218" name="" r:id="rId9" imgW="1308100" imgH="292100" progId="Equation.KSEE3">
                    <p:embed/>
                  </p:oleObj>
                </mc:Choice>
                <mc:Fallback>
                  <p:oleObj name="" r:id="rId9" imgW="1308100" imgH="292100" progId="Equation.KSEE3">
                    <p:embed/>
                    <p:pic>
                      <p:nvPicPr>
                        <p:cNvPr id="0" name="图片 9217"/>
                        <p:cNvPicPr/>
                        <p:nvPr/>
                      </p:nvPicPr>
                      <p:blipFill>
                        <a:blip r:embed="rId10"/>
                        <a:stretch>
                          <a:fillRect/>
                        </a:stretch>
                      </p:blipFill>
                      <p:spPr>
                        <a:xfrm>
                          <a:off x="821" y="7191"/>
                          <a:ext cx="6117" cy="1366"/>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21" y="8681"/>
            <a:ext cx="8783" cy="1403"/>
          </p:xfrm>
          <a:graphic>
            <a:graphicData uri="http://schemas.openxmlformats.org/presentationml/2006/ole">
              <mc:AlternateContent xmlns:mc="http://schemas.openxmlformats.org/markup-compatibility/2006">
                <mc:Choice xmlns:v="urn:schemas-microsoft-com:vml" Requires="v">
                  <p:oleObj spid="_x0000_s9219" name="" r:id="rId11" imgW="1828800" imgH="292100" progId="Equation.KSEE3">
                    <p:embed/>
                  </p:oleObj>
                </mc:Choice>
                <mc:Fallback>
                  <p:oleObj name="" r:id="rId11" imgW="1828800" imgH="292100" progId="Equation.KSEE3">
                    <p:embed/>
                    <p:pic>
                      <p:nvPicPr>
                        <p:cNvPr id="0" name="图片 9218"/>
                        <p:cNvPicPr/>
                        <p:nvPr/>
                      </p:nvPicPr>
                      <p:blipFill>
                        <a:blip r:embed="rId12"/>
                        <a:stretch>
                          <a:fillRect/>
                        </a:stretch>
                      </p:blipFill>
                      <p:spPr>
                        <a:xfrm>
                          <a:off x="821" y="8681"/>
                          <a:ext cx="8783" cy="1403"/>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lnSpcReduction="10000"/>
          </a:bodyPr>
          <a:lstStyle/>
          <a:p>
            <a:pPr>
              <a:lnSpc>
                <a:spcPct val="150000"/>
              </a:lnSpc>
            </a:pPr>
            <a:r>
              <a:rPr lang="zh-CN" altLang="en-US" sz="2400" dirty="0" smtClean="0"/>
              <a:t>课上课下“九字”真言</a:t>
            </a:r>
            <a:endParaRPr lang="en-US" altLang="zh-CN" sz="2400" dirty="0" smtClean="0"/>
          </a:p>
          <a:p>
            <a:pPr lvl="1">
              <a:lnSpc>
                <a:spcPct val="150000"/>
              </a:lnSpc>
            </a:pPr>
            <a:r>
              <a:rPr lang="zh-CN" altLang="en-US" sz="2000" dirty="0" smtClean="0"/>
              <a:t>认真听，</a:t>
            </a:r>
            <a:r>
              <a:rPr lang="zh-CN" altLang="en-US" sz="2000" b="1" dirty="0" smtClean="0">
                <a:solidFill>
                  <a:srgbClr val="FF0000"/>
                </a:solidFill>
              </a:rPr>
              <a:t>善摘录，勤思考</a:t>
            </a:r>
            <a:endParaRPr lang="en-US" altLang="zh-CN" sz="2000" dirty="0" smtClean="0"/>
          </a:p>
          <a:p>
            <a:pPr lvl="1">
              <a:lnSpc>
                <a:spcPct val="150000"/>
              </a:lnSpc>
            </a:pPr>
            <a:r>
              <a:rPr lang="zh-CN" altLang="en-US" sz="2000" b="1" dirty="0" smtClean="0">
                <a:solidFill>
                  <a:srgbClr val="FF0000"/>
                </a:solidFill>
              </a:rPr>
              <a:t>多温故，乐实践</a:t>
            </a:r>
            <a:r>
              <a:rPr lang="zh-CN" altLang="en-US" sz="2000" dirty="0" smtClean="0"/>
              <a:t>，再发散</a:t>
            </a:r>
            <a:endParaRPr lang="en-US" altLang="zh-CN" sz="2000" dirty="0" smtClean="0"/>
          </a:p>
          <a:p>
            <a:pPr>
              <a:lnSpc>
                <a:spcPct val="150000"/>
              </a:lnSpc>
            </a:pPr>
            <a:r>
              <a:rPr lang="zh-CN" altLang="en-US" sz="2400" dirty="0" smtClean="0"/>
              <a:t>四不原则</a:t>
            </a:r>
            <a:endParaRPr lang="en-US" altLang="zh-CN" sz="2400" dirty="0" smtClean="0"/>
          </a:p>
          <a:p>
            <a:pPr lvl="1">
              <a:lnSpc>
                <a:spcPct val="150000"/>
              </a:lnSpc>
            </a:pPr>
            <a:r>
              <a:rPr lang="zh-CN" altLang="en-US" sz="2000" dirty="0" smtClean="0">
                <a:solidFill>
                  <a:srgbClr val="FF0000"/>
                </a:solidFill>
              </a:rPr>
              <a:t>不懒散惰性，不迟到早退</a:t>
            </a:r>
            <a:endParaRPr lang="en-US" altLang="zh-CN" sz="2000" dirty="0" smtClean="0">
              <a:solidFill>
                <a:srgbClr val="FF0000"/>
              </a:solidFill>
            </a:endParaRPr>
          </a:p>
          <a:p>
            <a:pPr lvl="1">
              <a:lnSpc>
                <a:spcPct val="150000"/>
              </a:lnSpc>
            </a:pPr>
            <a:r>
              <a:rPr lang="zh-CN" altLang="en-US" sz="2000" dirty="0" smtClean="0">
                <a:solidFill>
                  <a:srgbClr val="FF0000"/>
                </a:solidFill>
              </a:rPr>
              <a:t>不请假旷课，不拖延作业</a:t>
            </a:r>
            <a:endParaRPr lang="en-US" altLang="zh-CN" sz="2000" dirty="0" smtClean="0">
              <a:solidFill>
                <a:srgbClr val="FF0000"/>
              </a:solidFill>
            </a:endParaRPr>
          </a:p>
          <a:p>
            <a:pPr>
              <a:lnSpc>
                <a:spcPct val="150000"/>
              </a:lnSpc>
            </a:pPr>
            <a:r>
              <a:rPr lang="zh-CN" altLang="en-US" sz="2400" dirty="0" smtClean="0"/>
              <a:t>一点注意事项</a:t>
            </a:r>
            <a:endParaRPr lang="en-US" altLang="zh-CN" sz="2400" dirty="0" smtClean="0"/>
          </a:p>
          <a:p>
            <a:pPr lvl="1">
              <a:lnSpc>
                <a:spcPct val="150000"/>
              </a:lnSpc>
            </a:pPr>
            <a:r>
              <a:rPr lang="zh-CN" altLang="en-US" sz="2000" dirty="0" smtClean="0"/>
              <a:t>违反“四不原则”，不推荐就业</a:t>
            </a:r>
            <a:endParaRPr lang="en-US" altLang="zh-CN" sz="2000" dirty="0" smtClean="0"/>
          </a:p>
        </p:txBody>
      </p:sp>
      <p:sp>
        <p:nvSpPr>
          <p:cNvPr id="3" name="标题 2"/>
          <p:cNvSpPr>
            <a:spLocks noGrp="1"/>
          </p:cNvSpPr>
          <p:nvPr>
            <p:ph type="title"/>
          </p:nvPr>
        </p:nvSpPr>
        <p:spPr/>
        <p:txBody>
          <a:bodyPr/>
          <a:lstStyle/>
          <a:p>
            <a:r>
              <a:rPr lang="zh-CN" altLang="en-US" dirty="0" smtClean="0"/>
              <a:t>课程要求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sym typeface="+mn-ea"/>
              </a:rPr>
              <a:t>KKT</a:t>
            </a:r>
            <a:r>
              <a:rPr lang="zh-CN" altLang="en-US">
                <a:sym typeface="+mn-ea"/>
              </a:rPr>
              <a:t>理解</a:t>
            </a:r>
            <a:endParaRPr lang="zh-CN" altLang="en-US"/>
          </a:p>
        </p:txBody>
      </p:sp>
      <p:grpSp>
        <p:nvGrpSpPr>
          <p:cNvPr id="12" name="组合 11"/>
          <p:cNvGrpSpPr/>
          <p:nvPr/>
        </p:nvGrpSpPr>
        <p:grpSpPr>
          <a:xfrm>
            <a:off x="1356285" y="894549"/>
            <a:ext cx="9776555" cy="5529826"/>
            <a:chOff x="170" y="1428"/>
            <a:chExt cx="15399" cy="8710"/>
          </a:xfrm>
        </p:grpSpPr>
        <p:graphicFrame>
          <p:nvGraphicFramePr>
            <p:cNvPr id="7" name="对象 6">
              <a:hlinkClick r:id="" action="ppaction://ole?verb="/>
            </p:cNvPr>
            <p:cNvGraphicFramePr>
              <a:graphicFrameLocks noChangeAspect="1"/>
            </p:cNvGraphicFramePr>
            <p:nvPr/>
          </p:nvGraphicFramePr>
          <p:xfrm>
            <a:off x="170" y="8705"/>
            <a:ext cx="15399" cy="1433"/>
          </p:xfrm>
          <a:graphic>
            <a:graphicData uri="http://schemas.openxmlformats.org/presentationml/2006/ole">
              <mc:AlternateContent xmlns:mc="http://schemas.openxmlformats.org/markup-compatibility/2006">
                <mc:Choice xmlns:v="urn:schemas-microsoft-com:vml" Requires="v">
                  <p:oleObj spid="_x0000_s9219" name="" r:id="rId1" imgW="3086100" imgH="292100" progId="Equation.KSEE3">
                    <p:embed/>
                  </p:oleObj>
                </mc:Choice>
                <mc:Fallback>
                  <p:oleObj name="" r:id="rId1" imgW="3086100" imgH="292100" progId="Equation.KSEE3">
                    <p:embed/>
                    <p:pic>
                      <p:nvPicPr>
                        <p:cNvPr id="0" name="图片 9218"/>
                        <p:cNvPicPr/>
                        <p:nvPr/>
                      </p:nvPicPr>
                      <p:blipFill>
                        <a:blip r:embed="rId2"/>
                        <a:stretch>
                          <a:fillRect/>
                        </a:stretch>
                      </p:blipFill>
                      <p:spPr>
                        <a:xfrm>
                          <a:off x="170" y="8705"/>
                          <a:ext cx="15399" cy="1433"/>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50" y="4170"/>
            <a:ext cx="13680" cy="1996"/>
          </p:xfrm>
          <a:graphic>
            <a:graphicData uri="http://schemas.openxmlformats.org/presentationml/2006/ole">
              <mc:AlternateContent xmlns:mc="http://schemas.openxmlformats.org/markup-compatibility/2006">
                <mc:Choice xmlns:v="urn:schemas-microsoft-com:vml" Requires="v">
                  <p:oleObj spid="_x0000_s9217" name="" r:id="rId3" imgW="3251200" imgH="482600" progId="Equation.KSEE3">
                    <p:embed/>
                  </p:oleObj>
                </mc:Choice>
                <mc:Fallback>
                  <p:oleObj name="" r:id="rId3" imgW="3251200" imgH="482600" progId="Equation.KSEE3">
                    <p:embed/>
                    <p:pic>
                      <p:nvPicPr>
                        <p:cNvPr id="0" name="图片 9216"/>
                        <p:cNvPicPr/>
                        <p:nvPr/>
                      </p:nvPicPr>
                      <p:blipFill>
                        <a:blip r:embed="rId4"/>
                        <a:stretch>
                          <a:fillRect/>
                        </a:stretch>
                      </p:blipFill>
                      <p:spPr>
                        <a:xfrm>
                          <a:off x="350" y="4170"/>
                          <a:ext cx="13680" cy="1996"/>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70" y="6687"/>
            <a:ext cx="7028" cy="1497"/>
          </p:xfrm>
          <a:graphic>
            <a:graphicData uri="http://schemas.openxmlformats.org/presentationml/2006/ole">
              <mc:AlternateContent xmlns:mc="http://schemas.openxmlformats.org/markup-compatibility/2006">
                <mc:Choice xmlns:v="urn:schemas-microsoft-com:vml" Requires="v">
                  <p:oleObj spid="_x0000_s13313" name="" r:id="rId5" imgW="1371600" imgH="292100" progId="Equation.KSEE3">
                    <p:embed/>
                  </p:oleObj>
                </mc:Choice>
                <mc:Fallback>
                  <p:oleObj name="" r:id="rId5" imgW="1371600" imgH="292100" progId="Equation.KSEE3">
                    <p:embed/>
                    <p:pic>
                      <p:nvPicPr>
                        <p:cNvPr id="0" name="图片 13312"/>
                        <p:cNvPicPr/>
                        <p:nvPr/>
                      </p:nvPicPr>
                      <p:blipFill>
                        <a:blip r:embed="rId6"/>
                        <a:stretch>
                          <a:fillRect/>
                        </a:stretch>
                      </p:blipFill>
                      <p:spPr>
                        <a:xfrm>
                          <a:off x="170" y="6687"/>
                          <a:ext cx="7028" cy="1497"/>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350" y="1428"/>
            <a:ext cx="13881" cy="2165"/>
          </p:xfrm>
          <a:graphic>
            <a:graphicData uri="http://schemas.openxmlformats.org/presentationml/2006/ole">
              <mc:AlternateContent xmlns:mc="http://schemas.openxmlformats.org/markup-compatibility/2006">
                <mc:Choice xmlns:v="urn:schemas-microsoft-com:vml" Requires="v">
                  <p:oleObj spid="_x0000_s13314" name="" r:id="rId7" imgW="3745865" imgH="584200" progId="Equation.KSEE3">
                    <p:embed/>
                  </p:oleObj>
                </mc:Choice>
                <mc:Fallback>
                  <p:oleObj name="" r:id="rId7" imgW="3745865" imgH="584200" progId="Equation.KSEE3">
                    <p:embed/>
                    <p:pic>
                      <p:nvPicPr>
                        <p:cNvPr id="0" name="图片 13313"/>
                        <p:cNvPicPr/>
                        <p:nvPr/>
                      </p:nvPicPr>
                      <p:blipFill>
                        <a:blip r:embed="rId8"/>
                        <a:stretch>
                          <a:fillRect/>
                        </a:stretch>
                      </p:blipFill>
                      <p:spPr>
                        <a:xfrm>
                          <a:off x="350" y="1428"/>
                          <a:ext cx="13881" cy="216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圆角矩形 15"/>
          <p:cNvSpPr/>
          <p:nvPr/>
        </p:nvSpPr>
        <p:spPr>
          <a:xfrm>
            <a:off x="6371222" y="2060828"/>
            <a:ext cx="3416937" cy="11523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sp>
        <p:nvSpPr>
          <p:cNvPr id="15" name="圆角矩形 14"/>
          <p:cNvSpPr/>
          <p:nvPr/>
        </p:nvSpPr>
        <p:spPr>
          <a:xfrm>
            <a:off x="2208297" y="2060828"/>
            <a:ext cx="3738823" cy="11523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sp>
        <p:nvSpPr>
          <p:cNvPr id="4" name="标题 3"/>
          <p:cNvSpPr>
            <a:spLocks noGrp="1"/>
          </p:cNvSpPr>
          <p:nvPr>
            <p:ph type="title"/>
          </p:nvPr>
        </p:nvSpPr>
        <p:spPr/>
        <p:txBody>
          <a:bodyPr>
            <a:normAutofit/>
          </a:bodyPr>
          <a:p>
            <a:r>
              <a:rPr lang="en-US" altLang="zh-CN">
                <a:sym typeface="+mn-ea"/>
              </a:rPr>
              <a:t>KKT</a:t>
            </a:r>
            <a:r>
              <a:rPr lang="zh-CN" altLang="en-US">
                <a:sym typeface="+mn-ea"/>
              </a:rPr>
              <a:t>理解</a:t>
            </a:r>
            <a:endParaRPr lang="zh-CN" altLang="en-US"/>
          </a:p>
        </p:txBody>
      </p:sp>
      <p:grpSp>
        <p:nvGrpSpPr>
          <p:cNvPr id="14" name="组合 13"/>
          <p:cNvGrpSpPr/>
          <p:nvPr/>
        </p:nvGrpSpPr>
        <p:grpSpPr>
          <a:xfrm>
            <a:off x="173511" y="1201832"/>
            <a:ext cx="11508502" cy="2004959"/>
            <a:chOff x="270" y="2139"/>
            <a:chExt cx="18127" cy="3158"/>
          </a:xfrm>
        </p:grpSpPr>
        <p:graphicFrame>
          <p:nvGraphicFramePr>
            <p:cNvPr id="9" name="对象 8">
              <a:hlinkClick r:id="" action="ppaction://ole?verb="/>
            </p:cNvPr>
            <p:cNvGraphicFramePr>
              <a:graphicFrameLocks noChangeAspect="1"/>
            </p:cNvGraphicFramePr>
            <p:nvPr/>
          </p:nvGraphicFramePr>
          <p:xfrm>
            <a:off x="9842" y="2139"/>
            <a:ext cx="8555" cy="1433"/>
          </p:xfrm>
          <a:graphic>
            <a:graphicData uri="http://schemas.openxmlformats.org/presentationml/2006/ole">
              <mc:AlternateContent xmlns:mc="http://schemas.openxmlformats.org/markup-compatibility/2006">
                <mc:Choice xmlns:v="urn:schemas-microsoft-com:vml" Requires="v">
                  <p:oleObj spid="_x0000_s10" name="" r:id="rId1" imgW="1714500" imgH="292100" progId="Equation.KSEE3">
                    <p:embed/>
                  </p:oleObj>
                </mc:Choice>
                <mc:Fallback>
                  <p:oleObj name="" r:id="rId1" imgW="1714500" imgH="292100" progId="Equation.KSEE3">
                    <p:embed/>
                    <p:pic>
                      <p:nvPicPr>
                        <p:cNvPr id="0" name="图片 9218"/>
                        <p:cNvPicPr/>
                        <p:nvPr/>
                      </p:nvPicPr>
                      <p:blipFill>
                        <a:blip r:embed="rId2"/>
                        <a:stretch>
                          <a:fillRect/>
                        </a:stretch>
                      </p:blipFill>
                      <p:spPr>
                        <a:xfrm>
                          <a:off x="9842" y="2139"/>
                          <a:ext cx="8555" cy="1433"/>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270" y="2139"/>
            <a:ext cx="8553" cy="1433"/>
          </p:xfrm>
          <a:graphic>
            <a:graphicData uri="http://schemas.openxmlformats.org/presentationml/2006/ole">
              <mc:AlternateContent xmlns:mc="http://schemas.openxmlformats.org/markup-compatibility/2006">
                <mc:Choice xmlns:v="urn:schemas-microsoft-com:vml" Requires="v">
                  <p:oleObj spid="_x0000_s12" name="" r:id="rId3" imgW="1714500" imgH="292100" progId="Equation.KSEE3">
                    <p:embed/>
                  </p:oleObj>
                </mc:Choice>
                <mc:Fallback>
                  <p:oleObj name="" r:id="rId3" imgW="1714500" imgH="292100" progId="Equation.KSEE3">
                    <p:embed/>
                    <p:pic>
                      <p:nvPicPr>
                        <p:cNvPr id="0" name="图片 9218"/>
                        <p:cNvPicPr/>
                        <p:nvPr/>
                      </p:nvPicPr>
                      <p:blipFill>
                        <a:blip r:embed="rId4"/>
                        <a:stretch>
                          <a:fillRect/>
                        </a:stretch>
                      </p:blipFill>
                      <p:spPr>
                        <a:xfrm>
                          <a:off x="270" y="2139"/>
                          <a:ext cx="8553" cy="1433"/>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937" y="3735"/>
            <a:ext cx="11477" cy="1562"/>
          </p:xfrm>
          <a:graphic>
            <a:graphicData uri="http://schemas.openxmlformats.org/presentationml/2006/ole">
              <mc:AlternateContent xmlns:mc="http://schemas.openxmlformats.org/markup-compatibility/2006">
                <mc:Choice xmlns:v="urn:schemas-microsoft-com:vml" Requires="v">
                  <p:oleObj spid="_x0000_s10243" name="" r:id="rId5" imgW="2145665" imgH="292100" progId="Equation.KSEE3">
                    <p:embed/>
                  </p:oleObj>
                </mc:Choice>
                <mc:Fallback>
                  <p:oleObj name="" r:id="rId5" imgW="2145665" imgH="292100" progId="Equation.KSEE3">
                    <p:embed/>
                    <p:pic>
                      <p:nvPicPr>
                        <p:cNvPr id="0" name="图片 10242"/>
                        <p:cNvPicPr/>
                        <p:nvPr/>
                      </p:nvPicPr>
                      <p:blipFill>
                        <a:blip r:embed="rId6"/>
                        <a:stretch>
                          <a:fillRect/>
                        </a:stretch>
                      </p:blipFill>
                      <p:spPr>
                        <a:xfrm>
                          <a:off x="3937" y="3735"/>
                          <a:ext cx="11477" cy="1562"/>
                        </a:xfrm>
                        <a:prstGeom prst="rect">
                          <a:avLst/>
                        </a:prstGeom>
                      </p:spPr>
                    </p:pic>
                  </p:oleObj>
                </mc:Fallback>
              </mc:AlternateContent>
            </a:graphicData>
          </a:graphic>
        </p:graphicFrame>
      </p:grpSp>
      <p:sp>
        <p:nvSpPr>
          <p:cNvPr id="17" name="圆角矩形 16"/>
          <p:cNvSpPr/>
          <p:nvPr/>
        </p:nvSpPr>
        <p:spPr>
          <a:xfrm>
            <a:off x="2208297" y="3860720"/>
            <a:ext cx="1008193" cy="7199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b="1"/>
              <a:t>原问题</a:t>
            </a:r>
            <a:endParaRPr lang="zh-CN" altLang="en-US" b="1"/>
          </a:p>
        </p:txBody>
      </p:sp>
      <p:sp>
        <p:nvSpPr>
          <p:cNvPr id="18" name="圆角矩形 17"/>
          <p:cNvSpPr/>
          <p:nvPr/>
        </p:nvSpPr>
        <p:spPr>
          <a:xfrm>
            <a:off x="8779965" y="3860720"/>
            <a:ext cx="1008193" cy="7199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b="1"/>
              <a:t>对偶问题</a:t>
            </a:r>
            <a:endParaRPr lang="zh-CN" altLang="en-US" b="1"/>
          </a:p>
        </p:txBody>
      </p:sp>
      <p:cxnSp>
        <p:nvCxnSpPr>
          <p:cNvPr id="19" name="直接箭头连接符 18"/>
          <p:cNvCxnSpPr>
            <a:stCxn id="17" idx="0"/>
            <a:endCxn id="15" idx="2"/>
          </p:cNvCxnSpPr>
          <p:nvPr/>
        </p:nvCxnSpPr>
        <p:spPr>
          <a:xfrm flipV="1">
            <a:off x="2712394" y="3213140"/>
            <a:ext cx="1365632" cy="64758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cxnSp>
        <p:nvCxnSpPr>
          <p:cNvPr id="20" name="直接箭头连接符 19"/>
          <p:cNvCxnSpPr>
            <a:stCxn id="18" idx="0"/>
            <a:endCxn id="16" idx="2"/>
          </p:cNvCxnSpPr>
          <p:nvPr/>
        </p:nvCxnSpPr>
        <p:spPr>
          <a:xfrm flipH="1" flipV="1">
            <a:off x="8079690" y="3213140"/>
            <a:ext cx="1204372" cy="64758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sp>
        <p:nvSpPr>
          <p:cNvPr id="21" name="内容占位符 20"/>
          <p:cNvSpPr>
            <a:spLocks noGrp="1"/>
          </p:cNvSpPr>
          <p:nvPr>
            <p:ph idx="1"/>
          </p:nvPr>
        </p:nvSpPr>
        <p:spPr>
          <a:xfrm>
            <a:off x="838200" y="4783455"/>
            <a:ext cx="10515600" cy="1393825"/>
          </a:xfrm>
        </p:spPr>
        <p:txBody>
          <a:bodyPr>
            <a:normAutofit lnSpcReduction="10000"/>
          </a:bodyPr>
          <a:p>
            <a:r>
              <a:rPr lang="en-US" altLang="zh-CN">
                <a:latin typeface="Arial" panose="020B0604020202020204" pitchFamily="34" charset="0"/>
                <a:sym typeface="+mn-ea"/>
              </a:rPr>
              <a:t> </a:t>
            </a:r>
            <a:r>
              <a:rPr lang="zh-CN" altLang="en-US">
                <a:latin typeface="Arial" panose="020B0604020202020204" pitchFamily="34" charset="0"/>
                <a:sym typeface="+mn-ea"/>
              </a:rPr>
              <a:t>对偶问题的直观理解：最小的里面的那个最大的要比最大的那个里面的最小的大；从而就可以为原问题引入一个下界</a:t>
            </a:r>
            <a:endParaRPr lang="zh-CN" altLang="en-US">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08635" y="1084580"/>
            <a:ext cx="10845165" cy="5092700"/>
          </a:xfrm>
        </p:spPr>
        <p:txBody>
          <a:bodyPr/>
          <a:p>
            <a:r>
              <a:rPr lang="en-US" altLang="zh-CN"/>
              <a:t> 1. </a:t>
            </a:r>
            <a:r>
              <a:rPr lang="zh-CN" altLang="en-US"/>
              <a:t>拉格朗日取得可行解的充要条件；</a:t>
            </a:r>
            <a:endParaRPr lang="zh-CN" altLang="en-US"/>
          </a:p>
          <a:p>
            <a:r>
              <a:rPr lang="en-US" altLang="zh-CN"/>
              <a:t> 2. </a:t>
            </a:r>
            <a:r>
              <a:rPr lang="zh-CN" altLang="en-US"/>
              <a:t>将不等式约束转换后的一个约束，称为松弛互补条件；</a:t>
            </a:r>
            <a:endParaRPr lang="zh-CN" altLang="en-US"/>
          </a:p>
          <a:p>
            <a:r>
              <a:rPr lang="zh-CN" altLang="en-US"/>
              <a:t> </a:t>
            </a:r>
            <a:r>
              <a:rPr lang="en-US" altLang="zh-CN"/>
              <a:t>3. </a:t>
            </a:r>
            <a:r>
              <a:rPr lang="zh-CN" altLang="en-US"/>
              <a:t>初始的约束条件；</a:t>
            </a:r>
            <a:endParaRPr lang="zh-CN" altLang="en-US"/>
          </a:p>
          <a:p>
            <a:r>
              <a:rPr lang="zh-CN" altLang="en-US"/>
              <a:t> </a:t>
            </a:r>
            <a:r>
              <a:rPr lang="en-US" altLang="zh-CN"/>
              <a:t>4. </a:t>
            </a:r>
            <a:r>
              <a:rPr lang="zh-CN" altLang="en-US"/>
              <a:t>初始的约束条件；</a:t>
            </a:r>
            <a:endParaRPr lang="zh-CN" altLang="en-US"/>
          </a:p>
          <a:p>
            <a:r>
              <a:rPr lang="zh-CN" altLang="en-US"/>
              <a:t> </a:t>
            </a:r>
            <a:r>
              <a:rPr lang="en-US" altLang="zh-CN"/>
              <a:t>5. </a:t>
            </a:r>
            <a:r>
              <a:rPr lang="zh-CN" altLang="en-US"/>
              <a:t>不等式约束需要满足的条件。</a:t>
            </a:r>
            <a:endParaRPr lang="zh-CN" altLang="en-US"/>
          </a:p>
        </p:txBody>
      </p:sp>
      <p:sp>
        <p:nvSpPr>
          <p:cNvPr id="4" name="标题 3"/>
          <p:cNvSpPr>
            <a:spLocks noGrp="1"/>
          </p:cNvSpPr>
          <p:nvPr>
            <p:ph type="title"/>
          </p:nvPr>
        </p:nvSpPr>
        <p:spPr/>
        <p:txBody>
          <a:bodyPr/>
          <a:p>
            <a:r>
              <a:rPr lang="en-US" altLang="zh-CN"/>
              <a:t>KKT</a:t>
            </a:r>
            <a:r>
              <a:rPr lang="zh-CN" altLang="en-US"/>
              <a:t>条件总结</a:t>
            </a:r>
            <a:endParaRPr lang="zh-CN" altLang="en-US"/>
          </a:p>
        </p:txBody>
      </p:sp>
      <p:graphicFrame>
        <p:nvGraphicFramePr>
          <p:cNvPr id="5" name="对象 4">
            <a:hlinkClick r:id="" action="ppaction://ole?verb="/>
          </p:cNvPr>
          <p:cNvGraphicFramePr>
            <a:graphicFrameLocks noChangeAspect="1"/>
          </p:cNvGraphicFramePr>
          <p:nvPr/>
        </p:nvGraphicFramePr>
        <p:xfrm>
          <a:off x="5918550" y="2847448"/>
          <a:ext cx="4669560" cy="3416937"/>
        </p:xfrm>
        <a:graphic>
          <a:graphicData uri="http://schemas.openxmlformats.org/presentationml/2006/ole">
            <mc:AlternateContent xmlns:mc="http://schemas.openxmlformats.org/markup-compatibility/2006">
              <mc:Choice xmlns:v="urn:schemas-microsoft-com:vml" Requires="v">
                <p:oleObj spid="_x0000_s14337" name="" r:id="rId1" imgW="1562100" imgH="1143000" progId="Equation.KSEE3">
                  <p:embed/>
                </p:oleObj>
              </mc:Choice>
              <mc:Fallback>
                <p:oleObj name="" r:id="rId1" imgW="1562100" imgH="1143000" progId="Equation.KSEE3">
                  <p:embed/>
                  <p:pic>
                    <p:nvPicPr>
                      <p:cNvPr id="0" name="图片 14336"/>
                      <p:cNvPicPr/>
                      <p:nvPr/>
                    </p:nvPicPr>
                    <p:blipFill>
                      <a:blip r:embed="rId2"/>
                      <a:stretch>
                        <a:fillRect/>
                      </a:stretch>
                    </p:blipFill>
                    <p:spPr>
                      <a:xfrm>
                        <a:off x="5918550" y="2847448"/>
                        <a:ext cx="4669560" cy="341693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90000" lnSpcReduction="10000"/>
          </a:bodyPr>
          <a:p>
            <a:r>
              <a:rPr lang="en-US" altLang="zh-CN"/>
              <a:t> </a:t>
            </a:r>
            <a:r>
              <a:rPr lang="zh-CN" altLang="en-US"/>
              <a:t>点到直线</a:t>
            </a:r>
            <a:r>
              <a:rPr lang="en-US" altLang="zh-CN"/>
              <a:t>/</a:t>
            </a:r>
            <a:r>
              <a:rPr lang="zh-CN" altLang="en-US"/>
              <a:t>平面的距离公式：</a:t>
            </a:r>
            <a:endParaRPr lang="zh-CN" altLang="en-US"/>
          </a:p>
          <a:p>
            <a:pPr lvl="1"/>
            <a:r>
              <a:rPr lang="zh-CN" altLang="en-US" sz="2200"/>
              <a:t> 假定点</a:t>
            </a:r>
            <a:r>
              <a:rPr lang="en-US" altLang="zh-CN" sz="2200"/>
              <a:t>p(x</a:t>
            </a:r>
            <a:r>
              <a:rPr lang="en-US" altLang="zh-CN" sz="2200" baseline="-25000"/>
              <a:t>0</a:t>
            </a:r>
            <a:r>
              <a:rPr lang="en-US" altLang="zh-CN" sz="2200"/>
              <a:t>,y</a:t>
            </a:r>
            <a:r>
              <a:rPr lang="en-US" altLang="zh-CN" sz="2200" baseline="-25000"/>
              <a:t>0</a:t>
            </a:r>
            <a:r>
              <a:rPr lang="en-US" altLang="zh-CN" sz="2200"/>
              <a:t>)</a:t>
            </a:r>
            <a:r>
              <a:rPr lang="zh-CN" altLang="en-US" sz="2200"/>
              <a:t>，平面方程为</a:t>
            </a:r>
            <a:r>
              <a:rPr lang="en-US" altLang="zh-CN" sz="2200"/>
              <a:t>f(x,y)=Ax+By+C</a:t>
            </a:r>
            <a:r>
              <a:rPr lang="zh-CN" altLang="en-US" sz="2200"/>
              <a:t>，那么点</a:t>
            </a:r>
            <a:r>
              <a:rPr lang="en-US" altLang="zh-CN" sz="2200"/>
              <a:t>p</a:t>
            </a:r>
            <a:r>
              <a:rPr lang="zh-CN" altLang="en-US" sz="2200"/>
              <a:t>到平面</a:t>
            </a:r>
            <a:r>
              <a:rPr lang="en-US" altLang="zh-CN" sz="2200"/>
              <a:t>f(x)</a:t>
            </a:r>
            <a:r>
              <a:rPr lang="zh-CN" altLang="en-US" sz="2200"/>
              <a:t>的距离为</a:t>
            </a:r>
            <a:r>
              <a:rPr lang="en-US" altLang="zh-CN" sz="2200"/>
              <a:t>:</a:t>
            </a:r>
            <a:endParaRPr lang="en-US" altLang="zh-CN" sz="2200"/>
          </a:p>
          <a:p>
            <a:pPr marL="457200" lvl="1" indent="0">
              <a:buNone/>
            </a:pPr>
            <a:endParaRPr lang="zh-CN" altLang="en-US" sz="2200"/>
          </a:p>
          <a:p>
            <a:pPr marL="457200" lvl="1" indent="0">
              <a:buNone/>
            </a:pPr>
            <a:endParaRPr lang="zh-CN" altLang="en-US" sz="2200"/>
          </a:p>
          <a:p>
            <a:pPr lvl="1"/>
            <a:r>
              <a:rPr lang="en-US" altLang="zh-CN" sz="2200"/>
              <a:t> </a:t>
            </a:r>
            <a:r>
              <a:rPr lang="zh-CN" altLang="en-US" sz="2200"/>
              <a:t>从三维空间扩展到多维空间中，如果存在一个超平面</a:t>
            </a:r>
            <a:r>
              <a:rPr lang="en-US" altLang="zh-CN" sz="2200"/>
              <a:t>f(X)=θX+b; </a:t>
            </a:r>
            <a:r>
              <a:rPr lang="zh-CN" altLang="en-US" sz="2200"/>
              <a:t>那么某一个点</a:t>
            </a:r>
            <a:r>
              <a:rPr lang="en-US" altLang="zh-CN" sz="2200"/>
              <a:t>X</a:t>
            </a:r>
            <a:r>
              <a:rPr lang="en-US" altLang="zh-CN" sz="2200" baseline="-25000"/>
              <a:t>0</a:t>
            </a:r>
            <a:r>
              <a:rPr lang="zh-CN" altLang="en-US" sz="2200"/>
              <a:t>到这个超平面的距离为</a:t>
            </a:r>
            <a:r>
              <a:rPr lang="en-US" altLang="zh-CN" sz="2200"/>
              <a:t>: </a:t>
            </a:r>
            <a:endParaRPr lang="en-US" altLang="zh-CN" sz="2200"/>
          </a:p>
          <a:p>
            <a:pPr marL="457200" lvl="1" indent="0">
              <a:buNone/>
            </a:pPr>
            <a:endParaRPr lang="en-US" altLang="zh-CN" sz="2200"/>
          </a:p>
          <a:p>
            <a:r>
              <a:rPr lang="zh-CN" altLang="en-US"/>
              <a:t> 参考链接：</a:t>
            </a:r>
            <a:r>
              <a:rPr lang="zh-CN" altLang="en-US">
                <a:hlinkClick r:id="rId1" action="ppaction://hlinkfile"/>
              </a:rPr>
              <a:t>https://wenku.baidu.com/view/d26d2ba39e31433239689374.html</a:t>
            </a:r>
            <a:endParaRPr lang="zh-CN" altLang="en-US"/>
          </a:p>
        </p:txBody>
      </p:sp>
      <p:sp>
        <p:nvSpPr>
          <p:cNvPr id="4" name="标题 3"/>
          <p:cNvSpPr>
            <a:spLocks noGrp="1"/>
          </p:cNvSpPr>
          <p:nvPr>
            <p:ph type="title"/>
          </p:nvPr>
        </p:nvSpPr>
        <p:spPr/>
        <p:txBody>
          <a:bodyPr/>
          <a:p>
            <a:r>
              <a:rPr lang="zh-CN" altLang="en-US"/>
              <a:t>高中距离知识回顾</a:t>
            </a:r>
            <a:endParaRPr lang="zh-CN" altLang="en-US"/>
          </a:p>
        </p:txBody>
      </p:sp>
      <p:graphicFrame>
        <p:nvGraphicFramePr>
          <p:cNvPr id="5" name="对象 4">
            <a:hlinkClick r:id="" action="ppaction://ole?verb="/>
          </p:cNvPr>
          <p:cNvGraphicFramePr>
            <a:graphicFrameLocks noChangeAspect="1"/>
          </p:cNvGraphicFramePr>
          <p:nvPr/>
        </p:nvGraphicFramePr>
        <p:xfrm>
          <a:off x="4646246" y="2342716"/>
          <a:ext cx="2879827" cy="987877"/>
        </p:xfrm>
        <a:graphic>
          <a:graphicData uri="http://schemas.openxmlformats.org/presentationml/2006/ole">
            <mc:AlternateContent xmlns:mc="http://schemas.openxmlformats.org/markup-compatibility/2006">
              <mc:Choice xmlns:v="urn:schemas-microsoft-com:vml" Requires="v">
                <p:oleObj spid="_x0000_s4097" name="" r:id="rId2" imgW="1333500" imgH="457200" progId="Equation.KSEE3">
                  <p:embed/>
                </p:oleObj>
              </mc:Choice>
              <mc:Fallback>
                <p:oleObj name="" r:id="rId2" imgW="1333500" imgH="457200" progId="Equation.KSEE3">
                  <p:embed/>
                  <p:pic>
                    <p:nvPicPr>
                      <p:cNvPr id="0" name="图片 4096"/>
                      <p:cNvPicPr/>
                      <p:nvPr/>
                    </p:nvPicPr>
                    <p:blipFill>
                      <a:blip r:embed="rId3"/>
                      <a:stretch>
                        <a:fillRect/>
                      </a:stretch>
                    </p:blipFill>
                    <p:spPr>
                      <a:xfrm>
                        <a:off x="4646246" y="2342716"/>
                        <a:ext cx="2879827" cy="987877"/>
                      </a:xfrm>
                      <a:prstGeom prst="rect">
                        <a:avLst/>
                      </a:prstGeom>
                    </p:spPr>
                  </p:pic>
                </p:oleObj>
              </mc:Fallback>
            </mc:AlternateContent>
          </a:graphicData>
        </a:graphic>
      </p:graphicFrame>
      <p:grpSp>
        <p:nvGrpSpPr>
          <p:cNvPr id="13" name="组合 12"/>
          <p:cNvGrpSpPr/>
          <p:nvPr/>
        </p:nvGrpSpPr>
        <p:grpSpPr>
          <a:xfrm>
            <a:off x="4646246" y="4034043"/>
            <a:ext cx="5809174" cy="1249449"/>
            <a:chOff x="7290" y="5498"/>
            <a:chExt cx="9150" cy="1968"/>
          </a:xfrm>
        </p:grpSpPr>
        <p:sp>
          <p:nvSpPr>
            <p:cNvPr id="8" name="圆角矩形 7"/>
            <p:cNvSpPr/>
            <p:nvPr/>
          </p:nvSpPr>
          <p:spPr>
            <a:xfrm>
              <a:off x="7290" y="5498"/>
              <a:ext cx="3598" cy="19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7" name="圆角矩形 6"/>
            <p:cNvSpPr/>
            <p:nvPr/>
          </p:nvSpPr>
          <p:spPr>
            <a:xfrm>
              <a:off x="8691" y="5656"/>
              <a:ext cx="1928" cy="81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p>
              <a:pPr algn="ctr"/>
              <a:endParaRPr lang="zh-CN" altLang="en-US"/>
            </a:p>
          </p:txBody>
        </p:sp>
        <p:graphicFrame>
          <p:nvGraphicFramePr>
            <p:cNvPr id="6" name="对象 5">
              <a:hlinkClick r:id="" action="ppaction://ole?verb="/>
            </p:cNvPr>
            <p:cNvGraphicFramePr>
              <a:graphicFrameLocks noChangeAspect="1"/>
            </p:cNvGraphicFramePr>
            <p:nvPr/>
          </p:nvGraphicFramePr>
          <p:xfrm>
            <a:off x="7291" y="5656"/>
            <a:ext cx="3235" cy="1811"/>
          </p:xfrm>
          <a:graphic>
            <a:graphicData uri="http://schemas.openxmlformats.org/presentationml/2006/ole">
              <mc:AlternateContent xmlns:mc="http://schemas.openxmlformats.org/markup-compatibility/2006">
                <mc:Choice xmlns:v="urn:schemas-microsoft-com:vml" Requires="v">
                  <p:oleObj spid="_x0000_s4098" name="" r:id="rId4" imgW="876300" imgH="482600" progId="Equation.KSEE3">
                    <p:embed/>
                  </p:oleObj>
                </mc:Choice>
                <mc:Fallback>
                  <p:oleObj name="" r:id="rId4" imgW="876300" imgH="482600" progId="Equation.KSEE3">
                    <p:embed/>
                    <p:pic>
                      <p:nvPicPr>
                        <p:cNvPr id="0" name="图片 4097"/>
                        <p:cNvPicPr/>
                        <p:nvPr/>
                      </p:nvPicPr>
                      <p:blipFill>
                        <a:blip r:embed="rId5"/>
                        <a:stretch>
                          <a:fillRect/>
                        </a:stretch>
                      </p:blipFill>
                      <p:spPr>
                        <a:xfrm>
                          <a:off x="7291" y="5656"/>
                          <a:ext cx="3235" cy="1811"/>
                        </a:xfrm>
                        <a:prstGeom prst="rect">
                          <a:avLst/>
                        </a:prstGeom>
                      </p:spPr>
                    </p:pic>
                  </p:oleObj>
                </mc:Fallback>
              </mc:AlternateContent>
            </a:graphicData>
          </a:graphic>
        </p:graphicFrame>
        <p:sp>
          <p:nvSpPr>
            <p:cNvPr id="9" name="圆角矩形 8"/>
            <p:cNvSpPr/>
            <p:nvPr/>
          </p:nvSpPr>
          <p:spPr>
            <a:xfrm>
              <a:off x="12443" y="5779"/>
              <a:ext cx="1999" cy="5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zh-CN" altLang="en-US" sz="1600" b="1"/>
                <a:t>函数距离</a:t>
              </a:r>
              <a:endParaRPr lang="zh-CN" altLang="en-US" sz="1600"/>
            </a:p>
          </p:txBody>
        </p:sp>
        <p:sp>
          <p:nvSpPr>
            <p:cNvPr id="10" name="圆角矩形 9"/>
            <p:cNvSpPr/>
            <p:nvPr/>
          </p:nvSpPr>
          <p:spPr>
            <a:xfrm>
              <a:off x="14442" y="6483"/>
              <a:ext cx="1999" cy="5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b="1"/>
                <a:t>几何距离</a:t>
              </a:r>
              <a:endParaRPr lang="zh-CN" altLang="en-US" sz="1600" b="1"/>
            </a:p>
          </p:txBody>
        </p:sp>
        <p:cxnSp>
          <p:nvCxnSpPr>
            <p:cNvPr id="11" name="直接箭头连接符 10"/>
            <p:cNvCxnSpPr>
              <a:stCxn id="9" idx="1"/>
              <a:endCxn id="7" idx="3"/>
            </p:cNvCxnSpPr>
            <p:nvPr/>
          </p:nvCxnSpPr>
          <p:spPr>
            <a:xfrm flipH="1" flipV="1">
              <a:off x="10619" y="6064"/>
              <a:ext cx="1824" cy="1"/>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cxnSp>
          <p:nvCxnSpPr>
            <p:cNvPr id="12" name="直接箭头连接符 11"/>
            <p:cNvCxnSpPr>
              <a:stCxn id="10" idx="1"/>
              <a:endCxn id="8" idx="3"/>
            </p:cNvCxnSpPr>
            <p:nvPr/>
          </p:nvCxnSpPr>
          <p:spPr>
            <a:xfrm flipH="1" flipV="1">
              <a:off x="10888" y="6483"/>
              <a:ext cx="3554" cy="298"/>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01015" y="1003300"/>
            <a:ext cx="10852785" cy="5173980"/>
          </a:xfrm>
        </p:spPr>
        <p:txBody>
          <a:bodyPr>
            <a:normAutofit/>
          </a:bodyPr>
          <a:p>
            <a:r>
              <a:rPr lang="en-US" altLang="zh-CN" sz="2400"/>
              <a:t> </a:t>
            </a:r>
            <a:r>
              <a:rPr lang="zh-CN" altLang="en-US" sz="2400"/>
              <a:t>感知器算法是最古老的分类算法之一，原理比较简单，不过模型的分类泛化能力比较弱，不过感知器模型是</a:t>
            </a:r>
            <a:r>
              <a:rPr lang="en-US" altLang="zh-CN" sz="2400"/>
              <a:t>SVM</a:t>
            </a:r>
            <a:r>
              <a:rPr lang="zh-CN" altLang="en-US" sz="2400"/>
              <a:t>、神经网络、深度学习等算法的基础。</a:t>
            </a:r>
            <a:endParaRPr lang="zh-CN" altLang="en-US" sz="2400"/>
          </a:p>
          <a:p>
            <a:r>
              <a:rPr lang="zh-CN" altLang="en-US" sz="2400"/>
              <a:t> 感知器的思想很简单：比如北风上有很多的学员，分为男学员和女学员，感知器模型就是试图找到一条直线，能够把所有的男学员和女学员分隔开，如果是高维空间中，感知器模型寻找的就是一个超平面，能够把所有的二元类别分割开。感知器模型的前提是：</a:t>
            </a:r>
            <a:r>
              <a:rPr lang="zh-CN" altLang="en-US" sz="2400" b="1"/>
              <a:t>数据是线性可分的</a:t>
            </a:r>
            <a:r>
              <a:rPr lang="zh-CN" altLang="en-US" sz="2400"/>
              <a:t>。</a:t>
            </a:r>
            <a:endParaRPr lang="zh-CN" altLang="en-US" sz="2400"/>
          </a:p>
        </p:txBody>
      </p:sp>
      <p:sp>
        <p:nvSpPr>
          <p:cNvPr id="4" name="标题 3"/>
          <p:cNvSpPr>
            <a:spLocks noGrp="1"/>
          </p:cNvSpPr>
          <p:nvPr>
            <p:ph type="title"/>
          </p:nvPr>
        </p:nvSpPr>
        <p:spPr/>
        <p:txBody>
          <a:bodyPr/>
          <a:p>
            <a:r>
              <a:rPr lang="zh-CN" altLang="en-US"/>
              <a:t>感知器模型</a:t>
            </a:r>
            <a:endParaRPr lang="zh-CN" altLang="en-US"/>
          </a:p>
        </p:txBody>
      </p:sp>
      <p:pic>
        <p:nvPicPr>
          <p:cNvPr id="5" name="图片 4"/>
          <p:cNvPicPr>
            <a:picLocks noChangeAspect="1"/>
          </p:cNvPicPr>
          <p:nvPr/>
        </p:nvPicPr>
        <p:blipFill>
          <a:blip r:embed="rId1"/>
          <a:stretch>
            <a:fillRect/>
          </a:stretch>
        </p:blipFill>
        <p:spPr>
          <a:xfrm>
            <a:off x="7515475" y="4048650"/>
            <a:ext cx="3896273" cy="27153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5915" y="1061085"/>
            <a:ext cx="11017885" cy="5116195"/>
          </a:xfrm>
        </p:spPr>
        <p:txBody>
          <a:bodyPr>
            <a:normAutofit lnSpcReduction="20000"/>
          </a:bodyPr>
          <a:p>
            <a:r>
              <a:rPr lang="en-US" altLang="zh-CN"/>
              <a:t> </a:t>
            </a:r>
            <a:r>
              <a:rPr lang="zh-CN" altLang="en-US"/>
              <a:t>对于</a:t>
            </a:r>
            <a:r>
              <a:rPr lang="en-US" altLang="zh-CN"/>
              <a:t>m</a:t>
            </a:r>
            <a:r>
              <a:rPr lang="zh-CN" altLang="en-US"/>
              <a:t>个样本，每个样本</a:t>
            </a:r>
            <a:r>
              <a:rPr lang="en-US" altLang="zh-CN"/>
              <a:t>n</a:t>
            </a:r>
            <a:r>
              <a:rPr lang="zh-CN" altLang="en-US"/>
              <a:t>维特征以及一个二元类别输出</a:t>
            </a:r>
            <a:r>
              <a:rPr lang="en-US" altLang="zh-CN"/>
              <a:t>y</a:t>
            </a:r>
            <a:r>
              <a:rPr lang="zh-CN" altLang="en-US"/>
              <a:t>，如下：</a:t>
            </a:r>
            <a:endParaRPr lang="zh-CN" altLang="en-US"/>
          </a:p>
          <a:p>
            <a:endParaRPr lang="zh-CN" altLang="en-US"/>
          </a:p>
          <a:p>
            <a:r>
              <a:rPr lang="zh-CN" altLang="en-US"/>
              <a:t> 目标是找到一个超平面，即：</a:t>
            </a:r>
            <a:endParaRPr lang="zh-CN" altLang="en-US"/>
          </a:p>
          <a:p>
            <a:endParaRPr lang="zh-CN" altLang="en-US"/>
          </a:p>
          <a:p>
            <a:r>
              <a:rPr lang="zh-CN" altLang="en-US"/>
              <a:t> 让一个类别的样本满足：               ；另外一个类别的满足：</a:t>
            </a:r>
            <a:endParaRPr lang="zh-CN" altLang="en-US"/>
          </a:p>
          <a:p>
            <a:endParaRPr lang="zh-CN" altLang="en-US"/>
          </a:p>
          <a:p>
            <a:r>
              <a:rPr lang="zh-CN" altLang="en-US"/>
              <a:t> 感知器模型为</a:t>
            </a:r>
            <a:r>
              <a:rPr lang="en-US" altLang="zh-CN"/>
              <a:t>: </a:t>
            </a:r>
            <a:endParaRPr lang="en-US" altLang="zh-CN"/>
          </a:p>
        </p:txBody>
      </p:sp>
      <p:sp>
        <p:nvSpPr>
          <p:cNvPr id="4" name="标题 3"/>
          <p:cNvSpPr>
            <a:spLocks noGrp="1"/>
          </p:cNvSpPr>
          <p:nvPr>
            <p:ph type="title"/>
          </p:nvPr>
        </p:nvSpPr>
        <p:spPr/>
        <p:txBody>
          <a:bodyPr/>
          <a:p>
            <a:r>
              <a:rPr lang="zh-CN" altLang="en-US"/>
              <a:t>感知器模型</a:t>
            </a:r>
            <a:endParaRPr lang="zh-CN" altLang="en-US"/>
          </a:p>
        </p:txBody>
      </p:sp>
      <p:graphicFrame>
        <p:nvGraphicFramePr>
          <p:cNvPr id="5" name="对象 4">
            <a:hlinkClick r:id="" action="ppaction://ole?verb="/>
          </p:cNvPr>
          <p:cNvGraphicFramePr>
            <a:graphicFrameLocks noChangeAspect="1"/>
          </p:cNvGraphicFramePr>
          <p:nvPr/>
        </p:nvGraphicFramePr>
        <p:xfrm>
          <a:off x="1523887" y="1767513"/>
          <a:ext cx="9643864" cy="676150"/>
        </p:xfrm>
        <a:graphic>
          <a:graphicData uri="http://schemas.openxmlformats.org/presentationml/2006/ole">
            <mc:AlternateContent xmlns:mc="http://schemas.openxmlformats.org/markup-compatibility/2006">
              <mc:Choice xmlns:v="urn:schemas-microsoft-com:vml" Requires="v">
                <p:oleObj spid="_x0000_s17409" name="" r:id="rId1" imgW="3441700" imgH="241300" progId="Equation.KSEE3">
                  <p:embed/>
                </p:oleObj>
              </mc:Choice>
              <mc:Fallback>
                <p:oleObj name="" r:id="rId1" imgW="3441700" imgH="241300" progId="Equation.KSEE3">
                  <p:embed/>
                  <p:pic>
                    <p:nvPicPr>
                      <p:cNvPr id="0" name="图片 17408"/>
                      <p:cNvPicPr/>
                      <p:nvPr/>
                    </p:nvPicPr>
                    <p:blipFill>
                      <a:blip r:embed="rId2"/>
                      <a:stretch>
                        <a:fillRect/>
                      </a:stretch>
                    </p:blipFill>
                    <p:spPr>
                      <a:xfrm>
                        <a:off x="1523887" y="1767513"/>
                        <a:ext cx="9643864" cy="67615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48589" y="3210632"/>
          <a:ext cx="5571728" cy="600599"/>
        </p:xfrm>
        <a:graphic>
          <a:graphicData uri="http://schemas.openxmlformats.org/presentationml/2006/ole">
            <mc:AlternateContent xmlns:mc="http://schemas.openxmlformats.org/markup-compatibility/2006">
              <mc:Choice xmlns:v="urn:schemas-microsoft-com:vml" Requires="v">
                <p:oleObj spid="_x0000_s17410" name="" r:id="rId3" imgW="2120900" imgH="228600" progId="Equation.KSEE3">
                  <p:embed/>
                </p:oleObj>
              </mc:Choice>
              <mc:Fallback>
                <p:oleObj name="" r:id="rId3" imgW="2120900" imgH="228600" progId="Equation.KSEE3">
                  <p:embed/>
                  <p:pic>
                    <p:nvPicPr>
                      <p:cNvPr id="0" name="图片 17409"/>
                      <p:cNvPicPr/>
                      <p:nvPr/>
                    </p:nvPicPr>
                    <p:blipFill>
                      <a:blip r:embed="rId4"/>
                      <a:stretch>
                        <a:fillRect/>
                      </a:stretch>
                    </p:blipFill>
                    <p:spPr>
                      <a:xfrm>
                        <a:off x="2648589" y="3210632"/>
                        <a:ext cx="5571728" cy="600599"/>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717129" y="3911518"/>
          <a:ext cx="1433565" cy="466004"/>
        </p:xfrm>
        <a:graphic>
          <a:graphicData uri="http://schemas.openxmlformats.org/presentationml/2006/ole">
            <mc:AlternateContent xmlns:mc="http://schemas.openxmlformats.org/markup-compatibility/2006">
              <mc:Choice xmlns:v="urn:schemas-microsoft-com:vml" Requires="v">
                <p:oleObj spid="_x0000_s2" name="" r:id="rId5" imgW="545465" imgH="177165" progId="Equation.KSEE3">
                  <p:embed/>
                </p:oleObj>
              </mc:Choice>
              <mc:Fallback>
                <p:oleObj name="" r:id="rId5" imgW="545465" imgH="177165" progId="Equation.KSEE3">
                  <p:embed/>
                  <p:pic>
                    <p:nvPicPr>
                      <p:cNvPr id="0" name="图片 17409"/>
                      <p:cNvPicPr/>
                      <p:nvPr/>
                    </p:nvPicPr>
                    <p:blipFill>
                      <a:blip r:embed="rId6"/>
                      <a:stretch>
                        <a:fillRect/>
                      </a:stretch>
                    </p:blipFill>
                    <p:spPr>
                      <a:xfrm>
                        <a:off x="4717129" y="3911518"/>
                        <a:ext cx="1433565" cy="466004"/>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0109294" y="3911518"/>
          <a:ext cx="1433565" cy="466004"/>
        </p:xfrm>
        <a:graphic>
          <a:graphicData uri="http://schemas.openxmlformats.org/presentationml/2006/ole">
            <mc:AlternateContent xmlns:mc="http://schemas.openxmlformats.org/markup-compatibility/2006">
              <mc:Choice xmlns:v="urn:schemas-microsoft-com:vml" Requires="v">
                <p:oleObj spid="_x0000_s9" name="" r:id="rId7" imgW="545465" imgH="177165" progId="Equation.KSEE3">
                  <p:embed/>
                </p:oleObj>
              </mc:Choice>
              <mc:Fallback>
                <p:oleObj name="" r:id="rId7" imgW="545465" imgH="177165" progId="Equation.KSEE3">
                  <p:embed/>
                  <p:pic>
                    <p:nvPicPr>
                      <p:cNvPr id="0" name="图片 17409"/>
                      <p:cNvPicPr/>
                      <p:nvPr/>
                    </p:nvPicPr>
                    <p:blipFill>
                      <a:blip r:embed="rId8"/>
                      <a:stretch>
                        <a:fillRect/>
                      </a:stretch>
                    </p:blipFill>
                    <p:spPr>
                      <a:xfrm>
                        <a:off x="10109294" y="3911518"/>
                        <a:ext cx="1433565" cy="466004"/>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3089560" y="5084752"/>
          <a:ext cx="5510779" cy="1349760"/>
        </p:xfrm>
        <a:graphic>
          <a:graphicData uri="http://schemas.openxmlformats.org/presentationml/2006/ole">
            <mc:AlternateContent xmlns:mc="http://schemas.openxmlformats.org/markup-compatibility/2006">
              <mc:Choice xmlns:v="urn:schemas-microsoft-com:vml" Requires="v">
                <p:oleObj spid="_x0000_s17411" name="" r:id="rId9" imgW="1866900" imgH="457200" progId="Equation.KSEE3">
                  <p:embed/>
                </p:oleObj>
              </mc:Choice>
              <mc:Fallback>
                <p:oleObj name="" r:id="rId9" imgW="1866900" imgH="457200" progId="Equation.KSEE3">
                  <p:embed/>
                  <p:pic>
                    <p:nvPicPr>
                      <p:cNvPr id="0" name="图片 17410"/>
                      <p:cNvPicPr/>
                      <p:nvPr/>
                    </p:nvPicPr>
                    <p:blipFill>
                      <a:blip r:embed="rId10"/>
                      <a:stretch>
                        <a:fillRect/>
                      </a:stretch>
                    </p:blipFill>
                    <p:spPr>
                      <a:xfrm>
                        <a:off x="3089560" y="5084752"/>
                        <a:ext cx="5510779" cy="134976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42290" y="1061085"/>
            <a:ext cx="10811510" cy="5116195"/>
          </a:xfrm>
        </p:spPr>
        <p:txBody>
          <a:bodyPr>
            <a:normAutofit fontScale="90000" lnSpcReduction="20000"/>
          </a:bodyPr>
          <a:p>
            <a:r>
              <a:rPr lang="en-US" altLang="zh-CN"/>
              <a:t> </a:t>
            </a:r>
            <a:r>
              <a:rPr lang="zh-CN" altLang="en-US"/>
              <a:t>正确分类（预测和实际类别一致）：</a:t>
            </a:r>
            <a:r>
              <a:rPr lang="en-US" altLang="zh-CN"/>
              <a:t>y</a:t>
            </a:r>
            <a:r>
              <a:rPr lang="en-US" altLang="zh-CN">
                <a:latin typeface="Arial" panose="020B0604020202020204" pitchFamily="34" charset="0"/>
              </a:rPr>
              <a:t>θx&gt;0</a:t>
            </a:r>
            <a:r>
              <a:rPr lang="zh-CN" altLang="en-US">
                <a:latin typeface="Arial" panose="020B0604020202020204" pitchFamily="34" charset="0"/>
              </a:rPr>
              <a:t>，错误分类</a:t>
            </a:r>
            <a:r>
              <a:rPr lang="zh-CN" altLang="en-US">
                <a:sym typeface="+mn-ea"/>
              </a:rPr>
              <a:t>（预测和实际类别不一致）</a:t>
            </a:r>
            <a:r>
              <a:rPr lang="zh-CN" altLang="en-US">
                <a:latin typeface="Arial" panose="020B0604020202020204" pitchFamily="34" charset="0"/>
              </a:rPr>
              <a:t>：</a:t>
            </a:r>
            <a:r>
              <a:rPr lang="en-US" altLang="zh-CN">
                <a:sym typeface="+mn-ea"/>
              </a:rPr>
              <a:t>y</a:t>
            </a:r>
            <a:r>
              <a:rPr lang="en-US" altLang="zh-CN">
                <a:latin typeface="Arial" panose="020B0604020202020204" pitchFamily="34" charset="0"/>
                <a:sym typeface="+mn-ea"/>
              </a:rPr>
              <a:t>θx&lt;0</a:t>
            </a:r>
            <a:r>
              <a:rPr lang="zh-CN" altLang="en-US">
                <a:latin typeface="Arial" panose="020B0604020202020204" pitchFamily="34" charset="0"/>
                <a:sym typeface="+mn-ea"/>
              </a:rPr>
              <a:t>；所以我们可以定义我们的损害函数为：期望使分类错误的所有样本</a:t>
            </a:r>
            <a:r>
              <a:rPr lang="en-US" altLang="zh-CN">
                <a:latin typeface="Arial" panose="020B0604020202020204" pitchFamily="34" charset="0"/>
                <a:sym typeface="+mn-ea"/>
              </a:rPr>
              <a:t>(k</a:t>
            </a:r>
            <a:r>
              <a:rPr lang="zh-CN" altLang="en-US">
                <a:latin typeface="Arial" panose="020B0604020202020204" pitchFamily="34" charset="0"/>
                <a:sym typeface="+mn-ea"/>
              </a:rPr>
              <a:t>条样本</a:t>
            </a:r>
            <a:r>
              <a:rPr lang="en-US" altLang="zh-CN">
                <a:latin typeface="Arial" panose="020B0604020202020204" pitchFamily="34" charset="0"/>
                <a:sym typeface="+mn-ea"/>
              </a:rPr>
              <a:t>)</a:t>
            </a:r>
            <a:r>
              <a:rPr lang="zh-CN" altLang="en-US">
                <a:latin typeface="Arial" panose="020B0604020202020204" pitchFamily="34" charset="0"/>
                <a:sym typeface="+mn-ea"/>
              </a:rPr>
              <a:t>到超平面的距离之和最小。</a:t>
            </a:r>
            <a:endParaRPr lang="zh-CN" altLang="en-US">
              <a:latin typeface="Arial" panose="020B0604020202020204" pitchFamily="34" charset="0"/>
              <a:sym typeface="+mn-ea"/>
            </a:endParaRPr>
          </a:p>
          <a:p>
            <a:endParaRPr lang="zh-CN" altLang="en-US">
              <a:latin typeface="Arial" panose="020B0604020202020204" pitchFamily="34" charset="0"/>
              <a:sym typeface="+mn-ea"/>
            </a:endParaRPr>
          </a:p>
          <a:p>
            <a:endParaRPr lang="zh-CN" altLang="en-US">
              <a:latin typeface="Arial" panose="020B0604020202020204" pitchFamily="34" charset="0"/>
              <a:sym typeface="+mn-ea"/>
            </a:endParaRPr>
          </a:p>
          <a:p>
            <a:r>
              <a:rPr lang="zh-CN" altLang="en-US">
                <a:latin typeface="Arial" panose="020B0604020202020204" pitchFamily="34" charset="0"/>
                <a:sym typeface="+mn-ea"/>
              </a:rPr>
              <a:t> 因为此时分子和分母中都包含了</a:t>
            </a:r>
            <a:r>
              <a:rPr lang="en-US" altLang="zh-CN">
                <a:latin typeface="Arial" panose="020B0604020202020204" pitchFamily="34" charset="0"/>
                <a:sym typeface="+mn-ea"/>
              </a:rPr>
              <a:t>θ</a:t>
            </a:r>
            <a:r>
              <a:rPr lang="zh-CN" altLang="en-US">
                <a:latin typeface="Arial" panose="020B0604020202020204" pitchFamily="34" charset="0"/>
                <a:sym typeface="+mn-ea"/>
              </a:rPr>
              <a:t>值，当分子扩大</a:t>
            </a:r>
            <a:r>
              <a:rPr lang="en-US" altLang="zh-CN">
                <a:latin typeface="Arial" panose="020B0604020202020204" pitchFamily="34" charset="0"/>
                <a:sym typeface="+mn-ea"/>
              </a:rPr>
              <a:t>N</a:t>
            </a:r>
            <a:r>
              <a:rPr lang="zh-CN" altLang="en-US">
                <a:latin typeface="Arial" panose="020B0604020202020204" pitchFamily="34" charset="0"/>
                <a:sym typeface="+mn-ea"/>
              </a:rPr>
              <a:t>倍的时候，分母也会随之扩大，也就是说分子和分母之间存在倍数关系，所以可以固定分子或者分母为</a:t>
            </a:r>
            <a:r>
              <a:rPr lang="en-US" altLang="zh-CN">
                <a:latin typeface="Arial" panose="020B0604020202020204" pitchFamily="34" charset="0"/>
                <a:sym typeface="+mn-ea"/>
              </a:rPr>
              <a:t>1</a:t>
            </a:r>
            <a:r>
              <a:rPr lang="zh-CN" altLang="en-US">
                <a:latin typeface="Arial" panose="020B0604020202020204" pitchFamily="34" charset="0"/>
                <a:sym typeface="+mn-ea"/>
              </a:rPr>
              <a:t>，然后求另一个即分子或者分母的倒数的最小化作为损失函数，简化后的损失函数为（分母为</a:t>
            </a:r>
            <a:r>
              <a:rPr lang="en-US" altLang="zh-CN">
                <a:latin typeface="Arial" panose="020B0604020202020204" pitchFamily="34" charset="0"/>
                <a:sym typeface="+mn-ea"/>
              </a:rPr>
              <a:t>1</a:t>
            </a:r>
            <a:r>
              <a:rPr lang="zh-CN" altLang="en-US">
                <a:latin typeface="Arial" panose="020B0604020202020204" pitchFamily="34" charset="0"/>
                <a:sym typeface="+mn-ea"/>
              </a:rPr>
              <a:t>）</a:t>
            </a:r>
            <a:r>
              <a:rPr lang="en-US" altLang="zh-CN">
                <a:latin typeface="Arial" panose="020B0604020202020204" pitchFamily="34" charset="0"/>
                <a:sym typeface="+mn-ea"/>
              </a:rPr>
              <a:t>: </a:t>
            </a:r>
            <a:endParaRPr lang="en-US" altLang="zh-CN">
              <a:latin typeface="Arial" panose="020B0604020202020204" pitchFamily="34" charset="0"/>
              <a:sym typeface="+mn-ea"/>
            </a:endParaRPr>
          </a:p>
        </p:txBody>
      </p:sp>
      <p:sp>
        <p:nvSpPr>
          <p:cNvPr id="4" name="标题 3"/>
          <p:cNvSpPr>
            <a:spLocks noGrp="1"/>
          </p:cNvSpPr>
          <p:nvPr>
            <p:ph type="title"/>
          </p:nvPr>
        </p:nvSpPr>
        <p:spPr/>
        <p:txBody>
          <a:bodyPr/>
          <a:p>
            <a:r>
              <a:rPr lang="zh-CN" altLang="en-US"/>
              <a:t>感知器模型</a:t>
            </a:r>
            <a:endParaRPr lang="zh-CN" altLang="en-US"/>
          </a:p>
        </p:txBody>
      </p:sp>
      <p:graphicFrame>
        <p:nvGraphicFramePr>
          <p:cNvPr id="5" name="对象 4">
            <a:hlinkClick r:id="" action="ppaction://ole?verb="/>
          </p:cNvPr>
          <p:cNvGraphicFramePr>
            <a:graphicFrameLocks noChangeAspect="1"/>
          </p:cNvGraphicFramePr>
          <p:nvPr/>
        </p:nvGraphicFramePr>
        <p:xfrm>
          <a:off x="5578612" y="2613157"/>
          <a:ext cx="2981408" cy="1218339"/>
        </p:xfrm>
        <a:graphic>
          <a:graphicData uri="http://schemas.openxmlformats.org/presentationml/2006/ole">
            <mc:AlternateContent xmlns:mc="http://schemas.openxmlformats.org/markup-compatibility/2006">
              <mc:Choice xmlns:v="urn:schemas-microsoft-com:vml" Requires="v">
                <p:oleObj spid="_x0000_s18433" name="" r:id="rId1" imgW="1181100" imgH="482600" progId="Equation.KSEE3">
                  <p:embed/>
                </p:oleObj>
              </mc:Choice>
              <mc:Fallback>
                <p:oleObj name="" r:id="rId1" imgW="1181100" imgH="482600" progId="Equation.KSEE3">
                  <p:embed/>
                  <p:pic>
                    <p:nvPicPr>
                      <p:cNvPr id="0" name="图片 18432"/>
                      <p:cNvPicPr/>
                      <p:nvPr/>
                    </p:nvPicPr>
                    <p:blipFill>
                      <a:blip r:embed="rId2"/>
                      <a:stretch>
                        <a:fillRect/>
                      </a:stretch>
                    </p:blipFill>
                    <p:spPr>
                      <a:xfrm>
                        <a:off x="5578612" y="2613157"/>
                        <a:ext cx="2981408" cy="1218339"/>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578485" y="5468889"/>
          <a:ext cx="2886176" cy="1090093"/>
        </p:xfrm>
        <a:graphic>
          <a:graphicData uri="http://schemas.openxmlformats.org/presentationml/2006/ole">
            <mc:AlternateContent xmlns:mc="http://schemas.openxmlformats.org/markup-compatibility/2006">
              <mc:Choice xmlns:v="urn:schemas-microsoft-com:vml" Requires="v">
                <p:oleObj spid="_x0000_s2" name="" r:id="rId3" imgW="1143000" imgH="431800" progId="Equation.KSEE3">
                  <p:embed/>
                </p:oleObj>
              </mc:Choice>
              <mc:Fallback>
                <p:oleObj name="" r:id="rId3" imgW="1143000" imgH="431800" progId="Equation.KSEE3">
                  <p:embed/>
                  <p:pic>
                    <p:nvPicPr>
                      <p:cNvPr id="0" name="图片 18432"/>
                      <p:cNvPicPr/>
                      <p:nvPr/>
                    </p:nvPicPr>
                    <p:blipFill>
                      <a:blip r:embed="rId4"/>
                      <a:stretch>
                        <a:fillRect/>
                      </a:stretch>
                    </p:blipFill>
                    <p:spPr>
                      <a:xfrm>
                        <a:off x="5578485" y="5468889"/>
                        <a:ext cx="2886176" cy="109009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直接使用梯度下降法就可以对损失函数求解，不过由于这里的</a:t>
            </a:r>
            <a:r>
              <a:rPr lang="en-US" altLang="zh-CN"/>
              <a:t>m</a:t>
            </a:r>
            <a:r>
              <a:rPr lang="zh-CN" altLang="en-US"/>
              <a:t>是分类错误的样本点集合，不是固定的，所以我们不能使用批量梯度下降法</a:t>
            </a:r>
            <a:r>
              <a:rPr lang="en-US" altLang="zh-CN"/>
              <a:t>(BGD)</a:t>
            </a:r>
            <a:r>
              <a:rPr lang="zh-CN" altLang="en-US"/>
              <a:t>求解，只能使用随机梯度下降</a:t>
            </a:r>
            <a:r>
              <a:rPr lang="en-US" altLang="zh-CN"/>
              <a:t>(SGD)</a:t>
            </a:r>
            <a:r>
              <a:rPr lang="zh-CN" altLang="en-US"/>
              <a:t>或者小批量梯度下降</a:t>
            </a:r>
            <a:r>
              <a:rPr lang="en-US" altLang="zh-CN"/>
              <a:t>(MBGD)</a:t>
            </a:r>
            <a:r>
              <a:rPr lang="zh-CN" altLang="en-US"/>
              <a:t>；一般在感知器模型中使用</a:t>
            </a:r>
            <a:r>
              <a:rPr lang="en-US" altLang="zh-CN"/>
              <a:t>SGD</a:t>
            </a:r>
            <a:r>
              <a:rPr lang="zh-CN" altLang="en-US"/>
              <a:t>来求解。</a:t>
            </a:r>
            <a:endParaRPr lang="zh-CN" altLang="en-US"/>
          </a:p>
        </p:txBody>
      </p:sp>
      <p:sp>
        <p:nvSpPr>
          <p:cNvPr id="4" name="标题 3"/>
          <p:cNvSpPr>
            <a:spLocks noGrp="1"/>
          </p:cNvSpPr>
          <p:nvPr>
            <p:ph type="title"/>
          </p:nvPr>
        </p:nvSpPr>
        <p:spPr/>
        <p:txBody>
          <a:bodyPr/>
          <a:p>
            <a:r>
              <a:rPr lang="zh-CN" altLang="en-US"/>
              <a:t>感知器模型</a:t>
            </a:r>
            <a:endParaRPr lang="zh-CN" altLang="en-US"/>
          </a:p>
        </p:txBody>
      </p:sp>
      <p:graphicFrame>
        <p:nvGraphicFramePr>
          <p:cNvPr id="5" name="对象 4">
            <a:hlinkClick r:id="" action="ppaction://ole?verb="/>
          </p:cNvPr>
          <p:cNvGraphicFramePr>
            <a:graphicFrameLocks noChangeAspect="1"/>
          </p:cNvGraphicFramePr>
          <p:nvPr/>
        </p:nvGraphicFramePr>
        <p:xfrm>
          <a:off x="3231728" y="4055722"/>
          <a:ext cx="3181396" cy="1138344"/>
        </p:xfrm>
        <a:graphic>
          <a:graphicData uri="http://schemas.openxmlformats.org/presentationml/2006/ole">
            <mc:AlternateContent xmlns:mc="http://schemas.openxmlformats.org/markup-compatibility/2006">
              <mc:Choice xmlns:v="urn:schemas-microsoft-com:vml" Requires="v">
                <p:oleObj spid="_x0000_s19457" name="" r:id="rId1" imgW="1206500" imgH="431800" progId="Equation.KSEE3">
                  <p:embed/>
                </p:oleObj>
              </mc:Choice>
              <mc:Fallback>
                <p:oleObj name="" r:id="rId1" imgW="1206500" imgH="431800" progId="Equation.KSEE3">
                  <p:embed/>
                  <p:pic>
                    <p:nvPicPr>
                      <p:cNvPr id="0" name="图片 19456"/>
                      <p:cNvPicPr/>
                      <p:nvPr/>
                    </p:nvPicPr>
                    <p:blipFill>
                      <a:blip r:embed="rId2"/>
                      <a:stretch>
                        <a:fillRect/>
                      </a:stretch>
                    </p:blipFill>
                    <p:spPr>
                      <a:xfrm>
                        <a:off x="3231728" y="4055722"/>
                        <a:ext cx="3181396" cy="1138344"/>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231728" y="5301945"/>
          <a:ext cx="4724160" cy="924389"/>
        </p:xfrm>
        <a:graphic>
          <a:graphicData uri="http://schemas.openxmlformats.org/presentationml/2006/ole">
            <mc:AlternateContent xmlns:mc="http://schemas.openxmlformats.org/markup-compatibility/2006">
              <mc:Choice xmlns:v="urn:schemas-microsoft-com:vml" Requires="v">
                <p:oleObj spid="_x0000_s19458" name="" r:id="rId3" imgW="1168400" imgH="228600" progId="Equation.KSEE3">
                  <p:embed/>
                </p:oleObj>
              </mc:Choice>
              <mc:Fallback>
                <p:oleObj name="" r:id="rId3" imgW="1168400" imgH="228600" progId="Equation.KSEE3">
                  <p:embed/>
                  <p:pic>
                    <p:nvPicPr>
                      <p:cNvPr id="0" name="图片 19457"/>
                      <p:cNvPicPr/>
                      <p:nvPr/>
                    </p:nvPicPr>
                    <p:blipFill>
                      <a:blip r:embed="rId4"/>
                      <a:stretch>
                        <a:fillRect/>
                      </a:stretch>
                    </p:blipFill>
                    <p:spPr>
                      <a:xfrm>
                        <a:off x="3231728" y="5301945"/>
                        <a:ext cx="4724160" cy="924389"/>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7415603" y="310458"/>
          <a:ext cx="2886176" cy="1090093"/>
        </p:xfrm>
        <a:graphic>
          <a:graphicData uri="http://schemas.openxmlformats.org/presentationml/2006/ole">
            <mc:AlternateContent xmlns:mc="http://schemas.openxmlformats.org/markup-compatibility/2006">
              <mc:Choice xmlns:v="urn:schemas-microsoft-com:vml" Requires="v">
                <p:oleObj spid="_x0000_s8" name="" r:id="rId5" imgW="1143000" imgH="431800" progId="Equation.KSEE3">
                  <p:embed/>
                </p:oleObj>
              </mc:Choice>
              <mc:Fallback>
                <p:oleObj name="" r:id="rId5" imgW="1143000" imgH="431800" progId="Equation.KSEE3">
                  <p:embed/>
                  <p:pic>
                    <p:nvPicPr>
                      <p:cNvPr id="0" name="图片 18432"/>
                      <p:cNvPicPr/>
                      <p:nvPr/>
                    </p:nvPicPr>
                    <p:blipFill>
                      <a:blip r:embed="rId6"/>
                      <a:stretch>
                        <a:fillRect/>
                      </a:stretch>
                    </p:blipFill>
                    <p:spPr>
                      <a:xfrm>
                        <a:off x="7415603" y="310458"/>
                        <a:ext cx="2886176" cy="109009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a:t> </a:t>
            </a:r>
            <a:r>
              <a:rPr lang="zh-CN" altLang="en-US" sz="2400"/>
              <a:t>支持向量机</a:t>
            </a:r>
            <a:r>
              <a:rPr lang="en-US" altLang="zh-CN" sz="2400"/>
              <a:t>(Support Vecor Machine, SVM)</a:t>
            </a:r>
            <a:r>
              <a:rPr lang="zh-CN" altLang="en-US" sz="2400"/>
              <a:t>本身是一个</a:t>
            </a:r>
            <a:r>
              <a:rPr lang="zh-CN" altLang="en-US" sz="2400" b="1"/>
              <a:t>二元分类算法</a:t>
            </a:r>
            <a:r>
              <a:rPr lang="zh-CN" altLang="en-US" sz="2400"/>
              <a:t>，是对感知器算法模型的一种扩展，现在的</a:t>
            </a:r>
            <a:r>
              <a:rPr lang="en-US" altLang="zh-CN" sz="2400"/>
              <a:t>SVM</a:t>
            </a:r>
            <a:r>
              <a:rPr lang="zh-CN" altLang="en-US" sz="2400"/>
              <a:t>算法支持</a:t>
            </a:r>
            <a:r>
              <a:rPr lang="zh-CN" altLang="en-US" sz="2400" b="1"/>
              <a:t>线性分类</a:t>
            </a:r>
            <a:r>
              <a:rPr lang="zh-CN" altLang="en-US" sz="2400"/>
              <a:t>和</a:t>
            </a:r>
            <a:r>
              <a:rPr lang="zh-CN" altLang="en-US" sz="2400" b="1"/>
              <a:t>非线性分类</a:t>
            </a:r>
            <a:r>
              <a:rPr lang="zh-CN" altLang="en-US" sz="2400"/>
              <a:t>的分类应用，并且也能够直接将</a:t>
            </a:r>
            <a:r>
              <a:rPr lang="en-US" altLang="zh-CN" sz="2400"/>
              <a:t>SVM</a:t>
            </a:r>
            <a:r>
              <a:rPr lang="zh-CN" altLang="en-US" sz="2400"/>
              <a:t>应用于</a:t>
            </a:r>
            <a:r>
              <a:rPr lang="zh-CN" altLang="en-US" sz="2400" b="1"/>
              <a:t>回归应用</a:t>
            </a:r>
            <a:r>
              <a:rPr lang="zh-CN" altLang="en-US" sz="2400"/>
              <a:t>中，同时通过</a:t>
            </a:r>
            <a:r>
              <a:rPr lang="en-US" altLang="zh-CN" sz="2400"/>
              <a:t>OvR</a:t>
            </a:r>
            <a:r>
              <a:rPr lang="zh-CN" altLang="en-US" sz="2400"/>
              <a:t>或者</a:t>
            </a:r>
            <a:r>
              <a:rPr lang="en-US" altLang="zh-CN" sz="2400"/>
              <a:t>OvO</a:t>
            </a:r>
            <a:r>
              <a:rPr lang="zh-CN" altLang="en-US" sz="2400"/>
              <a:t>的方式我们也可以将</a:t>
            </a:r>
            <a:r>
              <a:rPr lang="en-US" altLang="zh-CN" sz="2400"/>
              <a:t>SVM</a:t>
            </a:r>
            <a:r>
              <a:rPr lang="zh-CN" altLang="en-US" sz="2400"/>
              <a:t>应用在</a:t>
            </a:r>
            <a:r>
              <a:rPr lang="zh-CN" altLang="en-US" sz="2400" b="1"/>
              <a:t>多元分类</a:t>
            </a:r>
            <a:r>
              <a:rPr lang="zh-CN" altLang="en-US" sz="2400"/>
              <a:t>领域中。在不考虑集成学习算法，不考虑特定的数据集的时候，在分类算法中</a:t>
            </a:r>
            <a:r>
              <a:rPr lang="en-US" altLang="zh-CN" sz="2400"/>
              <a:t>SVM</a:t>
            </a:r>
            <a:r>
              <a:rPr lang="zh-CN" altLang="en-US" sz="2400"/>
              <a:t>可以说是特别优秀的。</a:t>
            </a:r>
            <a:endParaRPr lang="zh-CN" altLang="en-US" sz="2400"/>
          </a:p>
        </p:txBody>
      </p:sp>
      <p:sp>
        <p:nvSpPr>
          <p:cNvPr id="4" name="标题 3"/>
          <p:cNvSpPr>
            <a:spLocks noGrp="1"/>
          </p:cNvSpPr>
          <p:nvPr>
            <p:ph type="title"/>
          </p:nvPr>
        </p:nvSpPr>
        <p:spPr/>
        <p:txBody>
          <a:bodyPr/>
          <a:p>
            <a:r>
              <a:rPr lang="en-US" altLang="zh-CN"/>
              <a:t>SVM</a:t>
            </a:r>
            <a:endParaRPr lang="en-US" altLang="zh-CN"/>
          </a:p>
        </p:txBody>
      </p:sp>
      <p:pic>
        <p:nvPicPr>
          <p:cNvPr id="5" name="图片 4"/>
          <p:cNvPicPr>
            <a:picLocks noChangeAspect="1"/>
          </p:cNvPicPr>
          <p:nvPr/>
        </p:nvPicPr>
        <p:blipFill>
          <a:blip r:embed="rId1"/>
          <a:stretch>
            <a:fillRect/>
          </a:stretch>
        </p:blipFill>
        <p:spPr>
          <a:xfrm>
            <a:off x="3818987" y="4074041"/>
            <a:ext cx="3628353" cy="25223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a:t> </a:t>
            </a:r>
            <a:r>
              <a:rPr lang="zh-CN" altLang="en-US" sz="2400"/>
              <a:t>在感知器模型中，算法是在数据中找出一个划分超平面，让尽可能多的数据分布在这个平面的两侧，从而达到分类的效果，但是在实际数据中这个符合我们要求的超平面是可能存在多个的。</a:t>
            </a:r>
            <a:endParaRPr lang="zh-CN" altLang="en-US" sz="2400"/>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pic>
        <p:nvPicPr>
          <p:cNvPr id="5" name="图片 4" descr="QQ截图20170417143620"/>
          <p:cNvPicPr>
            <a:picLocks noChangeAspect="1"/>
          </p:cNvPicPr>
          <p:nvPr/>
        </p:nvPicPr>
        <p:blipFill>
          <a:blip r:embed="rId1"/>
          <a:stretch>
            <a:fillRect/>
          </a:stretch>
        </p:blipFill>
        <p:spPr>
          <a:xfrm>
            <a:off x="1970217" y="3153461"/>
            <a:ext cx="3303928" cy="2898873"/>
          </a:xfrm>
          <a:prstGeom prst="rect">
            <a:avLst/>
          </a:prstGeom>
        </p:spPr>
      </p:pic>
      <p:pic>
        <p:nvPicPr>
          <p:cNvPr id="6" name="图片 5" descr="QQ截图20170417143830"/>
          <p:cNvPicPr>
            <a:picLocks noChangeAspect="1"/>
          </p:cNvPicPr>
          <p:nvPr/>
        </p:nvPicPr>
        <p:blipFill>
          <a:blip r:embed="rId2"/>
          <a:stretch>
            <a:fillRect/>
          </a:stretch>
        </p:blipFill>
        <p:spPr>
          <a:xfrm>
            <a:off x="7110860" y="3023310"/>
            <a:ext cx="3156001" cy="29547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梯度下降法、拉格朗日乘子法、</a:t>
            </a:r>
            <a:r>
              <a:rPr lang="en-US" altLang="zh-CN"/>
              <a:t>KKT</a:t>
            </a:r>
            <a:r>
              <a:rPr lang="zh-CN" altLang="en-US"/>
              <a:t>条件回顾</a:t>
            </a:r>
            <a:r>
              <a:rPr lang="en-US" altLang="zh-CN"/>
              <a:t> </a:t>
            </a:r>
            <a:endParaRPr lang="en-US" altLang="zh-CN"/>
          </a:p>
          <a:p>
            <a:r>
              <a:rPr lang="en-US" altLang="zh-CN"/>
              <a:t> </a:t>
            </a:r>
            <a:r>
              <a:rPr lang="zh-CN" altLang="en-US"/>
              <a:t>感知器模型回顾</a:t>
            </a:r>
            <a:endParaRPr lang="zh-CN" altLang="en-US"/>
          </a:p>
          <a:p>
            <a:r>
              <a:rPr lang="en-US" altLang="zh-CN"/>
              <a:t> SVM</a:t>
            </a:r>
            <a:r>
              <a:rPr lang="zh-CN" altLang="en-US"/>
              <a:t>线性可分</a:t>
            </a:r>
            <a:endParaRPr lang="zh-CN" altLang="en-US"/>
          </a:p>
          <a:p>
            <a:r>
              <a:rPr lang="zh-CN" altLang="en-US"/>
              <a:t> </a:t>
            </a:r>
            <a:r>
              <a:rPr lang="en-US" altLang="zh-CN"/>
              <a:t>SVM</a:t>
            </a:r>
            <a:r>
              <a:rPr lang="zh-CN" altLang="en-US"/>
              <a:t>线性不可分</a:t>
            </a:r>
            <a:endParaRPr lang="zh-CN" altLang="en-US"/>
          </a:p>
          <a:p>
            <a:r>
              <a:rPr lang="zh-CN" altLang="en-US"/>
              <a:t> 核函数</a:t>
            </a:r>
            <a:endParaRPr lang="zh-CN" altLang="en-US"/>
          </a:p>
          <a:p>
            <a:r>
              <a:rPr lang="zh-CN" altLang="en-US"/>
              <a:t> </a:t>
            </a:r>
            <a:r>
              <a:rPr lang="en-US" altLang="zh-CN"/>
              <a:t>SMO</a:t>
            </a:r>
            <a:endParaRPr lang="en-US" altLang="zh-CN"/>
          </a:p>
        </p:txBody>
      </p:sp>
      <p:sp>
        <p:nvSpPr>
          <p:cNvPr id="4" name="标题 3"/>
          <p:cNvSpPr>
            <a:spLocks noGrp="1"/>
          </p:cNvSpPr>
          <p:nvPr>
            <p:ph type="title"/>
          </p:nvPr>
        </p:nvSpPr>
        <p:spPr/>
        <p:txBody>
          <a:bodyPr/>
          <a:p>
            <a:r>
              <a:rPr lang="zh-CN" altLang="en-US"/>
              <a:t>课程内容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4000" y="953135"/>
            <a:ext cx="11099800" cy="5224145"/>
          </a:xfrm>
        </p:spPr>
        <p:txBody>
          <a:bodyPr/>
          <a:p>
            <a:r>
              <a:rPr lang="zh-CN" altLang="en-US" sz="2400">
                <a:sym typeface="+mn-ea"/>
              </a:rPr>
              <a:t>在感知器模型中，我们可以找到多个可以分类的超平面将数据分开，并且优化时希望所有的点</a:t>
            </a:r>
            <a:r>
              <a:rPr lang="en-US" altLang="zh-CN" sz="2400">
                <a:sym typeface="+mn-ea"/>
              </a:rPr>
              <a:t>(</a:t>
            </a:r>
            <a:r>
              <a:rPr lang="zh-CN" altLang="en-US" sz="2400">
                <a:sym typeface="+mn-ea"/>
              </a:rPr>
              <a:t>预测正确的点</a:t>
            </a:r>
            <a:r>
              <a:rPr lang="en-US" altLang="zh-CN" sz="2400">
                <a:sym typeface="+mn-ea"/>
              </a:rPr>
              <a:t>)</a:t>
            </a:r>
            <a:r>
              <a:rPr lang="zh-CN" altLang="en-US" sz="2400">
                <a:sym typeface="+mn-ea"/>
              </a:rPr>
              <a:t>都离超平面尽可能的远，但是实际上离超平面足够远的点基本上都是被正确分类的，所以这个是没有意义的；反而比较关心那些离超平面很近的点，这些点比较容易分错。所以说我们只要</a:t>
            </a:r>
            <a:r>
              <a:rPr lang="zh-CN" altLang="en-US" sz="2400" b="1">
                <a:sym typeface="+mn-ea"/>
              </a:rPr>
              <a:t>让离超平面比较近的点尽可能的远离这个超平面</a:t>
            </a:r>
            <a:r>
              <a:rPr lang="zh-CN" altLang="en-US" sz="2400">
                <a:sym typeface="+mn-ea"/>
              </a:rPr>
              <a:t>，那么我们的模型分类效果应该就会比较不错喽。</a:t>
            </a:r>
            <a:r>
              <a:rPr lang="en-US" altLang="zh-CN" sz="2400">
                <a:sym typeface="+mn-ea"/>
              </a:rPr>
              <a:t>SVM</a:t>
            </a:r>
            <a:r>
              <a:rPr lang="zh-CN" altLang="en-US" sz="2400">
                <a:sym typeface="+mn-ea"/>
              </a:rPr>
              <a:t>其实就是这个思想。</a:t>
            </a:r>
            <a:endParaRPr lang="zh-CN" altLang="en-US" sz="2400"/>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pic>
        <p:nvPicPr>
          <p:cNvPr id="5" name="图片 4" descr="QQ截图20170417144016"/>
          <p:cNvPicPr>
            <a:picLocks noChangeAspect="1"/>
          </p:cNvPicPr>
          <p:nvPr/>
        </p:nvPicPr>
        <p:blipFill>
          <a:blip r:embed="rId1"/>
          <a:srcRect l="57286"/>
          <a:stretch>
            <a:fillRect/>
          </a:stretch>
        </p:blipFill>
        <p:spPr>
          <a:xfrm>
            <a:off x="4110472" y="3940073"/>
            <a:ext cx="2411918" cy="2599209"/>
          </a:xfrm>
          <a:prstGeom prst="rect">
            <a:avLst/>
          </a:prstGeom>
        </p:spPr>
      </p:pic>
      <p:pic>
        <p:nvPicPr>
          <p:cNvPr id="6" name="图片 5" descr="QQ截图20170417144027"/>
          <p:cNvPicPr>
            <a:picLocks noChangeAspect="1"/>
          </p:cNvPicPr>
          <p:nvPr/>
        </p:nvPicPr>
        <p:blipFill>
          <a:blip r:embed="rId2"/>
          <a:srcRect l="59066"/>
          <a:stretch>
            <a:fillRect/>
          </a:stretch>
        </p:blipFill>
        <p:spPr>
          <a:xfrm>
            <a:off x="7242338" y="3940080"/>
            <a:ext cx="2291926" cy="2637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90000" lnSpcReduction="20000"/>
          </a:bodyPr>
          <a:p>
            <a:r>
              <a:rPr lang="en-US" altLang="zh-CN"/>
              <a:t> </a:t>
            </a:r>
            <a:r>
              <a:rPr lang="zh-CN" altLang="en-US" b="1"/>
              <a:t>线性可分</a:t>
            </a:r>
            <a:r>
              <a:rPr lang="en-US" altLang="zh-CN" b="1"/>
              <a:t>(Linearly Separable)</a:t>
            </a:r>
            <a:r>
              <a:rPr lang="zh-CN" altLang="en-US"/>
              <a:t>：在数据集中，如果可以找出一个超平面，将两组数据分开，那么这个数据集叫做线性可分数据。</a:t>
            </a:r>
            <a:endParaRPr lang="zh-CN" altLang="en-US"/>
          </a:p>
          <a:p>
            <a:r>
              <a:rPr lang="zh-CN" altLang="en-US"/>
              <a:t> </a:t>
            </a:r>
            <a:r>
              <a:rPr lang="zh-CN" altLang="en-US" b="1"/>
              <a:t>线性不可分</a:t>
            </a:r>
            <a:r>
              <a:rPr lang="en-US" altLang="zh-CN" b="1"/>
              <a:t>(L</a:t>
            </a:r>
            <a:r>
              <a:rPr lang="en-US" altLang="zh-CN" b="1" dirty="0" smtClean="0">
                <a:sym typeface="+mn-ea"/>
              </a:rPr>
              <a:t>inear Inseparable</a:t>
            </a:r>
            <a:r>
              <a:rPr lang="en-US" altLang="zh-CN" b="1"/>
              <a:t>)</a:t>
            </a:r>
            <a:r>
              <a:rPr lang="zh-CN" altLang="en-US"/>
              <a:t>：在数据集中，没法找出一个超平面，能够将两组数据分开，那么这个数据集就叫做线性不可分数据。</a:t>
            </a:r>
            <a:endParaRPr lang="en-US" altLang="zh-CN"/>
          </a:p>
          <a:p>
            <a:r>
              <a:rPr lang="en-US" altLang="zh-CN"/>
              <a:t> </a:t>
            </a:r>
            <a:r>
              <a:rPr lang="zh-CN" altLang="en-US" b="1"/>
              <a:t>分割超平面</a:t>
            </a:r>
            <a:r>
              <a:rPr lang="en-US" altLang="zh-CN" b="1"/>
              <a:t>(Separating Hyperplane)</a:t>
            </a:r>
            <a:r>
              <a:rPr lang="zh-CN" altLang="en-US"/>
              <a:t>：将数据集分割开来的直线</a:t>
            </a:r>
            <a:r>
              <a:rPr lang="en-US" altLang="zh-CN"/>
              <a:t>/</a:t>
            </a:r>
            <a:r>
              <a:rPr lang="zh-CN" altLang="en-US"/>
              <a:t>平面叫做分割超平面。</a:t>
            </a:r>
            <a:endParaRPr lang="zh-CN" altLang="en-US"/>
          </a:p>
          <a:p>
            <a:r>
              <a:rPr lang="zh-CN" altLang="en-US"/>
              <a:t> </a:t>
            </a:r>
            <a:r>
              <a:rPr lang="zh-CN" altLang="en-US" b="1">
                <a:sym typeface="+mn-ea"/>
              </a:rPr>
              <a:t>支持向量</a:t>
            </a:r>
            <a:r>
              <a:rPr lang="en-US" altLang="zh-CN" b="1">
                <a:sym typeface="+mn-ea"/>
              </a:rPr>
              <a:t>(Support Vector)</a:t>
            </a:r>
            <a:r>
              <a:rPr lang="zh-CN" altLang="en-US">
                <a:sym typeface="+mn-ea"/>
              </a:rPr>
              <a:t>：离分割超平面最近的那些点叫做支持向量。</a:t>
            </a:r>
            <a:endParaRPr lang="zh-CN" altLang="en-US"/>
          </a:p>
          <a:p>
            <a:r>
              <a:rPr lang="zh-CN" altLang="en-US"/>
              <a:t> </a:t>
            </a:r>
            <a:r>
              <a:rPr lang="zh-CN" altLang="en-US" b="1"/>
              <a:t>间隔</a:t>
            </a:r>
            <a:r>
              <a:rPr lang="en-US" altLang="zh-CN" b="1"/>
              <a:t>(Margin)</a:t>
            </a:r>
            <a:r>
              <a:rPr lang="zh-CN" altLang="en-US"/>
              <a:t>：支持向量数据点到分割超平面的距离称为间隔。</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en-US" altLang="zh-CN"/>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641167" y="476797"/>
            <a:ext cx="7193218" cy="5167943"/>
          </a:xfrm>
          <a:prstGeom prst="rect">
            <a:avLst/>
          </a:prstGeom>
        </p:spPr>
      </p:pic>
      <p:sp>
        <p:nvSpPr>
          <p:cNvPr id="2" name="内容占位符 1"/>
          <p:cNvSpPr/>
          <p:nvPr>
            <p:ph idx="1"/>
          </p:nvPr>
        </p:nvSpPr>
        <p:spPr/>
        <p:txBody>
          <a:bodyPr>
            <a:normAutofit lnSpcReduction="20000"/>
          </a:bodyPr>
          <a:p>
            <a:r>
              <a:rPr lang="en-US" altLang="zh-CN"/>
              <a:t> </a:t>
            </a:r>
            <a:r>
              <a:rPr lang="zh-CN" altLang="en-US"/>
              <a:t>支持向量到超平面的距离为：</a:t>
            </a:r>
            <a:endParaRPr lang="zh-CN" altLang="en-US"/>
          </a:p>
          <a:p>
            <a:endParaRPr lang="zh-CN" altLang="en-US"/>
          </a:p>
          <a:p>
            <a:endParaRPr lang="zh-CN" altLang="en-US"/>
          </a:p>
          <a:p>
            <a:endParaRPr lang="zh-CN" altLang="en-US"/>
          </a:p>
          <a:p>
            <a:endParaRPr lang="zh-CN" altLang="en-US"/>
          </a:p>
          <a:p>
            <a:pPr marL="0" indent="0">
              <a:buNone/>
            </a:pPr>
            <a:r>
              <a:rPr lang="zh-CN" altLang="en-US" sz="1600"/>
              <a:t> </a:t>
            </a:r>
            <a:endParaRPr lang="zh-CN" altLang="en-US" sz="1600"/>
          </a:p>
          <a:p>
            <a:endParaRPr lang="zh-CN" altLang="en-US" sz="1600"/>
          </a:p>
          <a:p>
            <a:r>
              <a:rPr lang="zh-CN" altLang="en-US" sz="1600" b="1">
                <a:solidFill>
                  <a:srgbClr val="FF0000"/>
                </a:solidFill>
              </a:rPr>
              <a:t>备注：在</a:t>
            </a:r>
            <a:r>
              <a:rPr lang="en-US" altLang="zh-CN" sz="1600" b="1">
                <a:solidFill>
                  <a:srgbClr val="FF0000"/>
                </a:solidFill>
              </a:rPr>
              <a:t>SVM</a:t>
            </a:r>
            <a:r>
              <a:rPr lang="zh-CN" altLang="en-US" sz="1600" b="1">
                <a:solidFill>
                  <a:srgbClr val="FF0000"/>
                </a:solidFill>
              </a:rPr>
              <a:t>中支持向量到超平面的函数距离一般设置为</a:t>
            </a:r>
            <a:r>
              <a:rPr lang="en-US" altLang="zh-CN" sz="1600" b="1">
                <a:solidFill>
                  <a:srgbClr val="FF0000"/>
                </a:solidFill>
              </a:rPr>
              <a:t>1</a:t>
            </a:r>
            <a:endParaRPr lang="en-US" altLang="zh-CN" sz="1600" b="1">
              <a:solidFill>
                <a:srgbClr val="FF0000"/>
              </a:solidFill>
            </a:endParaRPr>
          </a:p>
        </p:txBody>
      </p:sp>
      <p:graphicFrame>
        <p:nvGraphicFramePr>
          <p:cNvPr id="7" name="对象 6">
            <a:hlinkClick r:id="" action="ppaction://ole?verb="/>
          </p:cNvPr>
          <p:cNvGraphicFramePr>
            <a:graphicFrameLocks noChangeAspect="1"/>
          </p:cNvGraphicFramePr>
          <p:nvPr/>
        </p:nvGraphicFramePr>
        <p:xfrm>
          <a:off x="1197248" y="3415667"/>
          <a:ext cx="3443602" cy="1485625"/>
        </p:xfrm>
        <a:graphic>
          <a:graphicData uri="http://schemas.openxmlformats.org/presentationml/2006/ole">
            <mc:AlternateContent xmlns:mc="http://schemas.openxmlformats.org/markup-compatibility/2006">
              <mc:Choice xmlns:v="urn:schemas-microsoft-com:vml" Requires="v">
                <p:oleObj spid="_x0000_s5122" name="" r:id="rId2" imgW="1206500" imgH="520700" progId="Equation.KSEE3">
                  <p:embed/>
                </p:oleObj>
              </mc:Choice>
              <mc:Fallback>
                <p:oleObj name="" r:id="rId2" imgW="1206500" imgH="520700" progId="Equation.KSEE3">
                  <p:embed/>
                  <p:pic>
                    <p:nvPicPr>
                      <p:cNvPr id="0" name="图片 5121"/>
                      <p:cNvPicPr/>
                      <p:nvPr/>
                    </p:nvPicPr>
                    <p:blipFill>
                      <a:blip r:embed="rId3"/>
                      <a:stretch>
                        <a:fillRect/>
                      </a:stretch>
                    </p:blipFill>
                    <p:spPr>
                      <a:xfrm>
                        <a:off x="1197248" y="3415667"/>
                        <a:ext cx="3443602" cy="148562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777847" y="1964961"/>
          <a:ext cx="2429695" cy="532666"/>
        </p:xfrm>
        <a:graphic>
          <a:graphicData uri="http://schemas.openxmlformats.org/presentationml/2006/ole">
            <mc:AlternateContent xmlns:mc="http://schemas.openxmlformats.org/markup-compatibility/2006">
              <mc:Choice xmlns:v="urn:schemas-microsoft-com:vml" Requires="v">
                <p:oleObj spid="_x0000_s5123" name="" r:id="rId4" imgW="927100" imgH="203200" progId="Equation.KSEE3">
                  <p:embed/>
                </p:oleObj>
              </mc:Choice>
              <mc:Fallback>
                <p:oleObj name="" r:id="rId4" imgW="927100" imgH="203200" progId="Equation.KSEE3">
                  <p:embed/>
                  <p:pic>
                    <p:nvPicPr>
                      <p:cNvPr id="0" name="图片 5122"/>
                      <p:cNvPicPr/>
                      <p:nvPr/>
                    </p:nvPicPr>
                    <p:blipFill>
                      <a:blip r:embed="rId5"/>
                      <a:stretch>
                        <a:fillRect/>
                      </a:stretch>
                    </p:blipFill>
                    <p:spPr>
                      <a:xfrm>
                        <a:off x="1777847" y="1964961"/>
                        <a:ext cx="2429695" cy="532666"/>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777847" y="2587781"/>
          <a:ext cx="2178916" cy="561236"/>
        </p:xfrm>
        <a:graphic>
          <a:graphicData uri="http://schemas.openxmlformats.org/presentationml/2006/ole">
            <mc:AlternateContent xmlns:mc="http://schemas.openxmlformats.org/markup-compatibility/2006">
              <mc:Choice xmlns:v="urn:schemas-microsoft-com:vml" Requires="v">
                <p:oleObj spid="_x0000_s5124" name="" r:id="rId6" imgW="838200" imgH="215900" progId="Equation.KSEE3">
                  <p:embed/>
                </p:oleObj>
              </mc:Choice>
              <mc:Fallback>
                <p:oleObj name="" r:id="rId6" imgW="838200" imgH="215900" progId="Equation.KSEE3">
                  <p:embed/>
                  <p:pic>
                    <p:nvPicPr>
                      <p:cNvPr id="0" name="图片 5123"/>
                      <p:cNvPicPr/>
                      <p:nvPr/>
                    </p:nvPicPr>
                    <p:blipFill>
                      <a:blip r:embed="rId7"/>
                      <a:stretch>
                        <a:fillRect/>
                      </a:stretch>
                    </p:blipFill>
                    <p:spPr>
                      <a:xfrm>
                        <a:off x="1777847" y="2587781"/>
                        <a:ext cx="2178916" cy="561236"/>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SVM</a:t>
            </a:r>
            <a:r>
              <a:rPr lang="zh-CN" altLang="en-US"/>
              <a:t>模型是让所有的分类点在各自类别的支持向量远离超平面的一侧，同时要求支持向量尽可能的远离这个超平面，用数学公式表示如下：</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aphicFrame>
        <p:nvGraphicFramePr>
          <p:cNvPr id="7" name="对象 6">
            <a:hlinkClick r:id="" action="ppaction://ole?verb="/>
          </p:cNvPr>
          <p:cNvGraphicFramePr>
            <a:graphicFrameLocks noChangeAspect="1"/>
          </p:cNvGraphicFramePr>
          <p:nvPr/>
        </p:nvGraphicFramePr>
        <p:xfrm>
          <a:off x="3395990" y="2948752"/>
          <a:ext cx="6120901" cy="2115428"/>
        </p:xfrm>
        <a:graphic>
          <a:graphicData uri="http://schemas.openxmlformats.org/presentationml/2006/ole">
            <mc:AlternateContent xmlns:mc="http://schemas.openxmlformats.org/markup-compatibility/2006">
              <mc:Choice xmlns:v="urn:schemas-microsoft-com:vml" Requires="v">
                <p:oleObj spid="_x0000_s20483" name="" r:id="rId1" imgW="2057400" imgH="711200" progId="Equation.KSEE3">
                  <p:embed/>
                </p:oleObj>
              </mc:Choice>
              <mc:Fallback>
                <p:oleObj name="" r:id="rId1" imgW="2057400" imgH="711200" progId="Equation.KSEE3">
                  <p:embed/>
                  <p:pic>
                    <p:nvPicPr>
                      <p:cNvPr id="0" name="图片 20482"/>
                      <p:cNvPicPr/>
                      <p:nvPr/>
                    </p:nvPicPr>
                    <p:blipFill>
                      <a:blip r:embed="rId2"/>
                      <a:stretch>
                        <a:fillRect/>
                      </a:stretch>
                    </p:blipFill>
                    <p:spPr>
                      <a:xfrm>
                        <a:off x="3395990" y="2948752"/>
                        <a:ext cx="6120901" cy="211542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pSp>
        <p:nvGrpSpPr>
          <p:cNvPr id="15" name="组合 14"/>
          <p:cNvGrpSpPr/>
          <p:nvPr/>
        </p:nvGrpSpPr>
        <p:grpSpPr>
          <a:xfrm>
            <a:off x="472529" y="1014542"/>
            <a:ext cx="11205675" cy="5160959"/>
            <a:chOff x="741" y="1598"/>
            <a:chExt cx="17650" cy="8129"/>
          </a:xfrm>
        </p:grpSpPr>
        <p:graphicFrame>
          <p:nvGraphicFramePr>
            <p:cNvPr id="5" name="对象 4">
              <a:hlinkClick r:id="" action="ppaction://ole?verb="/>
            </p:cNvPr>
            <p:cNvGraphicFramePr>
              <a:graphicFrameLocks noChangeAspect="1"/>
            </p:cNvGraphicFramePr>
            <p:nvPr/>
          </p:nvGraphicFramePr>
          <p:xfrm>
            <a:off x="6899" y="6207"/>
            <a:ext cx="11414" cy="3520"/>
          </p:xfrm>
          <a:graphic>
            <a:graphicData uri="http://schemas.openxmlformats.org/presentationml/2006/ole">
              <mc:AlternateContent xmlns:mc="http://schemas.openxmlformats.org/markup-compatibility/2006">
                <mc:Choice xmlns:v="urn:schemas-microsoft-com:vml" Requires="v">
                  <p:oleObj spid="_x0000_s6" name="" r:id="rId1" imgW="2057400" imgH="634365" progId="Equation.KSEE3">
                    <p:embed/>
                  </p:oleObj>
                </mc:Choice>
                <mc:Fallback>
                  <p:oleObj name="" r:id="rId1" imgW="2057400" imgH="634365" progId="Equation.KSEE3">
                    <p:embed/>
                    <p:pic>
                      <p:nvPicPr>
                        <p:cNvPr id="0" name="图片 20485"/>
                        <p:cNvPicPr/>
                        <p:nvPr/>
                      </p:nvPicPr>
                      <p:blipFill>
                        <a:blip r:embed="rId2"/>
                        <a:stretch>
                          <a:fillRect/>
                        </a:stretch>
                      </p:blipFill>
                      <p:spPr>
                        <a:xfrm>
                          <a:off x="6899" y="6207"/>
                          <a:ext cx="11414" cy="352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8750" y="1598"/>
            <a:ext cx="9641" cy="3332"/>
          </p:xfrm>
          <a:graphic>
            <a:graphicData uri="http://schemas.openxmlformats.org/presentationml/2006/ole">
              <mc:AlternateContent xmlns:mc="http://schemas.openxmlformats.org/markup-compatibility/2006">
                <mc:Choice xmlns:v="urn:schemas-microsoft-com:vml" Requires="v">
                  <p:oleObj spid="_x0000_s10" name="" r:id="rId3" imgW="2057400" imgH="711200" progId="Equation.KSEE3">
                    <p:embed/>
                  </p:oleObj>
                </mc:Choice>
                <mc:Fallback>
                  <p:oleObj name="" r:id="rId3" imgW="2057400" imgH="711200" progId="Equation.KSEE3">
                    <p:embed/>
                    <p:pic>
                      <p:nvPicPr>
                        <p:cNvPr id="0" name="图片 20482"/>
                        <p:cNvPicPr/>
                        <p:nvPr/>
                      </p:nvPicPr>
                      <p:blipFill>
                        <a:blip r:embed="rId4"/>
                        <a:stretch>
                          <a:fillRect/>
                        </a:stretch>
                      </p:blipFill>
                      <p:spPr>
                        <a:xfrm>
                          <a:off x="8750" y="1598"/>
                          <a:ext cx="9641" cy="3332"/>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741" y="2234"/>
            <a:ext cx="5389" cy="1078"/>
          </p:xfrm>
          <a:graphic>
            <a:graphicData uri="http://schemas.openxmlformats.org/presentationml/2006/ole">
              <mc:AlternateContent xmlns:mc="http://schemas.openxmlformats.org/markup-compatibility/2006">
                <mc:Choice xmlns:v="urn:schemas-microsoft-com:vml" Requires="v">
                  <p:oleObj spid="_x0000_s6145" name="" r:id="rId5" imgW="1206500" imgH="241300" progId="Equation.KSEE3">
                    <p:embed/>
                  </p:oleObj>
                </mc:Choice>
                <mc:Fallback>
                  <p:oleObj name="" r:id="rId5" imgW="1206500" imgH="241300" progId="Equation.KSEE3">
                    <p:embed/>
                    <p:pic>
                      <p:nvPicPr>
                        <p:cNvPr id="0" name="图片 6144"/>
                        <p:cNvPicPr/>
                        <p:nvPr/>
                      </p:nvPicPr>
                      <p:blipFill>
                        <a:blip r:embed="rId6"/>
                        <a:stretch>
                          <a:fillRect/>
                        </a:stretch>
                      </p:blipFill>
                      <p:spPr>
                        <a:xfrm>
                          <a:off x="741" y="2234"/>
                          <a:ext cx="5389" cy="1078"/>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741" y="3653"/>
            <a:ext cx="6884" cy="1277"/>
          </p:xfrm>
          <a:graphic>
            <a:graphicData uri="http://schemas.openxmlformats.org/presentationml/2006/ole">
              <mc:AlternateContent xmlns:mc="http://schemas.openxmlformats.org/markup-compatibility/2006">
                <mc:Choice xmlns:v="urn:schemas-microsoft-com:vml" Requires="v">
                  <p:oleObj spid="_x0000_s6146" name="" r:id="rId7" imgW="1574800" imgH="292100" progId="Equation.KSEE3">
                    <p:embed/>
                  </p:oleObj>
                </mc:Choice>
                <mc:Fallback>
                  <p:oleObj name="" r:id="rId7" imgW="1574800" imgH="292100" progId="Equation.KSEE3">
                    <p:embed/>
                    <p:pic>
                      <p:nvPicPr>
                        <p:cNvPr id="0" name="图片 6145"/>
                        <p:cNvPicPr/>
                        <p:nvPr/>
                      </p:nvPicPr>
                      <p:blipFill>
                        <a:blip r:embed="rId8"/>
                        <a:stretch>
                          <a:fillRect/>
                        </a:stretch>
                      </p:blipFill>
                      <p:spPr>
                        <a:xfrm>
                          <a:off x="741" y="3653"/>
                          <a:ext cx="6884" cy="1277"/>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774" y="7681"/>
            <a:ext cx="4533" cy="1004"/>
          </p:xfrm>
          <a:graphic>
            <a:graphicData uri="http://schemas.openxmlformats.org/presentationml/2006/ole">
              <mc:AlternateContent xmlns:mc="http://schemas.openxmlformats.org/markup-compatibility/2006">
                <mc:Choice xmlns:v="urn:schemas-microsoft-com:vml" Requires="v">
                  <p:oleObj spid="_x0000_s6147" name="" r:id="rId9" imgW="977900" imgH="215900" progId="Equation.KSEE3">
                    <p:embed/>
                  </p:oleObj>
                </mc:Choice>
                <mc:Fallback>
                  <p:oleObj name="" r:id="rId9" imgW="977900" imgH="215900" progId="Equation.KSEE3">
                    <p:embed/>
                    <p:pic>
                      <p:nvPicPr>
                        <p:cNvPr id="0" name="图片 6146"/>
                        <p:cNvPicPr/>
                        <p:nvPr/>
                      </p:nvPicPr>
                      <p:blipFill>
                        <a:blip r:embed="rId10"/>
                        <a:stretch>
                          <a:fillRect/>
                        </a:stretch>
                      </p:blipFill>
                      <p:spPr>
                        <a:xfrm>
                          <a:off x="1774" y="7681"/>
                          <a:ext cx="4533" cy="1004"/>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sym typeface="+mn-ea"/>
              </a:rPr>
              <a:t>SVM</a:t>
            </a:r>
            <a:r>
              <a:rPr lang="zh-CN" altLang="en-US">
                <a:sym typeface="+mn-ea"/>
              </a:rPr>
              <a:t>目标函数</a:t>
            </a:r>
            <a:r>
              <a:rPr lang="en-US" altLang="zh-CN">
                <a:sym typeface="+mn-ea"/>
              </a:rPr>
              <a:t>/</a:t>
            </a:r>
            <a:r>
              <a:rPr lang="zh-CN" altLang="en-US">
                <a:sym typeface="+mn-ea"/>
              </a:rPr>
              <a:t>损失函数为：</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pSp>
        <p:nvGrpSpPr>
          <p:cNvPr id="8" name="组合 7"/>
          <p:cNvGrpSpPr/>
          <p:nvPr/>
        </p:nvGrpSpPr>
        <p:grpSpPr>
          <a:xfrm>
            <a:off x="349362" y="2163679"/>
            <a:ext cx="11361856" cy="2234786"/>
            <a:chOff x="547" y="3227"/>
            <a:chExt cx="17896" cy="3520"/>
          </a:xfrm>
        </p:grpSpPr>
        <p:graphicFrame>
          <p:nvGraphicFramePr>
            <p:cNvPr id="5" name="对象 4">
              <a:hlinkClick r:id="" action="ppaction://ole?verb="/>
            </p:cNvPr>
            <p:cNvGraphicFramePr>
              <a:graphicFrameLocks noChangeAspect="1"/>
            </p:cNvGraphicFramePr>
            <p:nvPr/>
          </p:nvGraphicFramePr>
          <p:xfrm>
            <a:off x="547" y="3227"/>
            <a:ext cx="11414" cy="3520"/>
          </p:xfrm>
          <a:graphic>
            <a:graphicData uri="http://schemas.openxmlformats.org/presentationml/2006/ole">
              <mc:AlternateContent xmlns:mc="http://schemas.openxmlformats.org/markup-compatibility/2006">
                <mc:Choice xmlns:v="urn:schemas-microsoft-com:vml" Requires="v">
                  <p:oleObj spid="_x0000_s6" name="" r:id="rId1" imgW="2057400" imgH="634365" progId="Equation.KSEE3">
                    <p:embed/>
                  </p:oleObj>
                </mc:Choice>
                <mc:Fallback>
                  <p:oleObj name="" r:id="rId1" imgW="2057400" imgH="634365" progId="Equation.KSEE3">
                    <p:embed/>
                    <p:pic>
                      <p:nvPicPr>
                        <p:cNvPr id="0" name="图片 20485"/>
                        <p:cNvPicPr/>
                        <p:nvPr/>
                      </p:nvPicPr>
                      <p:blipFill>
                        <a:blip r:embed="rId2"/>
                        <a:stretch>
                          <a:fillRect/>
                        </a:stretch>
                      </p:blipFill>
                      <p:spPr>
                        <a:xfrm>
                          <a:off x="547" y="3227"/>
                          <a:ext cx="11414" cy="352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2121" y="4185"/>
            <a:ext cx="6323" cy="1604"/>
          </p:xfrm>
          <a:graphic>
            <a:graphicData uri="http://schemas.openxmlformats.org/presentationml/2006/ole">
              <mc:AlternateContent xmlns:mc="http://schemas.openxmlformats.org/markup-compatibility/2006">
                <mc:Choice xmlns:v="urn:schemas-microsoft-com:vml" Requires="v">
                  <p:oleObj spid="_x0000_s9217" name="" r:id="rId3" imgW="1600200" imgH="405765" progId="Equation.KSEE3">
                    <p:embed/>
                  </p:oleObj>
                </mc:Choice>
                <mc:Fallback>
                  <p:oleObj name="" r:id="rId3" imgW="1600200" imgH="405765" progId="Equation.KSEE3">
                    <p:embed/>
                    <p:pic>
                      <p:nvPicPr>
                        <p:cNvPr id="0" name="图片 9216"/>
                        <p:cNvPicPr/>
                        <p:nvPr/>
                      </p:nvPicPr>
                      <p:blipFill>
                        <a:blip r:embed="rId4"/>
                        <a:stretch>
                          <a:fillRect/>
                        </a:stretch>
                      </p:blipFill>
                      <p:spPr>
                        <a:xfrm>
                          <a:off x="12121" y="4185"/>
                          <a:ext cx="6323" cy="1604"/>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将此时的目标函数和约束条件使用</a:t>
            </a:r>
            <a:r>
              <a:rPr lang="en-US" altLang="zh-CN"/>
              <a:t>KKT</a:t>
            </a:r>
            <a:r>
              <a:rPr lang="zh-CN" altLang="en-US"/>
              <a:t>条件转换为拉格朗日函数，从而转换为无约束的优化函数。</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pSp>
        <p:nvGrpSpPr>
          <p:cNvPr id="13" name="组合 12"/>
          <p:cNvGrpSpPr/>
          <p:nvPr/>
        </p:nvGrpSpPr>
        <p:grpSpPr>
          <a:xfrm>
            <a:off x="1386760" y="2661427"/>
            <a:ext cx="8574722" cy="3084259"/>
            <a:chOff x="2194" y="4179"/>
            <a:chExt cx="13506" cy="4858"/>
          </a:xfrm>
        </p:grpSpPr>
        <p:grpSp>
          <p:nvGrpSpPr>
            <p:cNvPr id="10" name="组合 9"/>
            <p:cNvGrpSpPr/>
            <p:nvPr/>
          </p:nvGrpSpPr>
          <p:grpSpPr>
            <a:xfrm>
              <a:off x="2231" y="4179"/>
              <a:ext cx="13469" cy="1842"/>
              <a:chOff x="1945" y="4192"/>
              <a:chExt cx="13469" cy="1842"/>
            </a:xfrm>
          </p:grpSpPr>
          <p:graphicFrame>
            <p:nvGraphicFramePr>
              <p:cNvPr id="5" name="对象 4">
                <a:hlinkClick r:id="" action="ppaction://ole?verb="/>
              </p:cNvPr>
              <p:cNvGraphicFramePr>
                <a:graphicFrameLocks noChangeAspect="1"/>
              </p:cNvGraphicFramePr>
              <p:nvPr/>
            </p:nvGraphicFramePr>
            <p:xfrm>
              <a:off x="1945" y="4270"/>
              <a:ext cx="5720" cy="1764"/>
            </p:xfrm>
            <a:graphic>
              <a:graphicData uri="http://schemas.openxmlformats.org/presentationml/2006/ole">
                <mc:AlternateContent xmlns:mc="http://schemas.openxmlformats.org/markup-compatibility/2006">
                  <mc:Choice xmlns:v="urn:schemas-microsoft-com:vml" Requires="v">
                    <p:oleObj spid="_x0000_s6" name="" r:id="rId1" imgW="2057400" imgH="634365" progId="Equation.KSEE3">
                      <p:embed/>
                    </p:oleObj>
                  </mc:Choice>
                  <mc:Fallback>
                    <p:oleObj name="" r:id="rId1" imgW="2057400" imgH="634365" progId="Equation.KSEE3">
                      <p:embed/>
                      <p:pic>
                        <p:nvPicPr>
                          <p:cNvPr id="0" name="图片 20485"/>
                          <p:cNvPicPr/>
                          <p:nvPr/>
                        </p:nvPicPr>
                        <p:blipFill>
                          <a:blip r:embed="rId2"/>
                          <a:stretch>
                            <a:fillRect/>
                          </a:stretch>
                        </p:blipFill>
                        <p:spPr>
                          <a:xfrm>
                            <a:off x="1945" y="4270"/>
                            <a:ext cx="5720" cy="1764"/>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807" y="4606"/>
              <a:ext cx="903" cy="723"/>
            </p:xfrm>
            <a:graphic>
              <a:graphicData uri="http://schemas.openxmlformats.org/presentationml/2006/ole">
                <mc:AlternateContent xmlns:mc="http://schemas.openxmlformats.org/markup-compatibility/2006">
                  <mc:Choice xmlns:v="urn:schemas-microsoft-com:vml" Requires="v">
                    <p:oleObj spid="_x0000_s7169" name="" r:id="rId3" imgW="190500" imgH="152400" progId="Equation.KSEE3">
                      <p:embed/>
                    </p:oleObj>
                  </mc:Choice>
                  <mc:Fallback>
                    <p:oleObj name="" r:id="rId3" imgW="190500" imgH="152400" progId="Equation.KSEE3">
                      <p:embed/>
                      <p:pic>
                        <p:nvPicPr>
                          <p:cNvPr id="0" name="图片 7168"/>
                          <p:cNvPicPr/>
                          <p:nvPr/>
                        </p:nvPicPr>
                        <p:blipFill>
                          <a:blip r:embed="rId4"/>
                          <a:stretch>
                            <a:fillRect/>
                          </a:stretch>
                        </p:blipFill>
                        <p:spPr>
                          <a:xfrm>
                            <a:off x="7807" y="4606"/>
                            <a:ext cx="903" cy="723"/>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8852" y="4192"/>
              <a:ext cx="6562" cy="1842"/>
            </p:xfrm>
            <a:graphic>
              <a:graphicData uri="http://schemas.openxmlformats.org/presentationml/2006/ole">
                <mc:AlternateContent xmlns:mc="http://schemas.openxmlformats.org/markup-compatibility/2006">
                  <mc:Choice xmlns:v="urn:schemas-microsoft-com:vml" Requires="v">
                    <p:oleObj spid="_x0000_s9" name="" r:id="rId5" imgW="2260600" imgH="634365" progId="Equation.KSEE3">
                      <p:embed/>
                    </p:oleObj>
                  </mc:Choice>
                  <mc:Fallback>
                    <p:oleObj name="" r:id="rId5" imgW="2260600" imgH="634365" progId="Equation.KSEE3">
                      <p:embed/>
                      <p:pic>
                        <p:nvPicPr>
                          <p:cNvPr id="0" name="图片 20485"/>
                          <p:cNvPicPr/>
                          <p:nvPr/>
                        </p:nvPicPr>
                        <p:blipFill>
                          <a:blip r:embed="rId6"/>
                          <a:stretch>
                            <a:fillRect/>
                          </a:stretch>
                        </p:blipFill>
                        <p:spPr>
                          <a:xfrm>
                            <a:off x="8852" y="4192"/>
                            <a:ext cx="6562" cy="1842"/>
                          </a:xfrm>
                          <a:prstGeom prst="rect">
                            <a:avLst/>
                          </a:prstGeom>
                        </p:spPr>
                      </p:pic>
                    </p:oleObj>
                  </mc:Fallback>
                </mc:AlternateContent>
              </a:graphicData>
            </a:graphic>
          </p:graphicFrame>
        </p:grpSp>
        <p:graphicFrame>
          <p:nvGraphicFramePr>
            <p:cNvPr id="11" name="对象 10">
              <a:hlinkClick r:id="" action="ppaction://ole?verb="/>
            </p:cNvPr>
            <p:cNvGraphicFramePr>
              <a:graphicFrameLocks noChangeAspect="1"/>
            </p:cNvGraphicFramePr>
            <p:nvPr/>
          </p:nvGraphicFramePr>
          <p:xfrm>
            <a:off x="8209" y="6292"/>
            <a:ext cx="670" cy="976"/>
          </p:xfrm>
          <a:graphic>
            <a:graphicData uri="http://schemas.openxmlformats.org/presentationml/2006/ole">
              <mc:AlternateContent xmlns:mc="http://schemas.openxmlformats.org/markup-compatibility/2006">
                <mc:Choice xmlns:v="urn:schemas-microsoft-com:vml" Requires="v">
                  <p:oleObj spid="_x0000_s7170" name="" r:id="rId7" imgW="139700" imgH="203200" progId="Equation.KSEE3">
                    <p:embed/>
                  </p:oleObj>
                </mc:Choice>
                <mc:Fallback>
                  <p:oleObj name="" r:id="rId7" imgW="139700" imgH="203200" progId="Equation.KSEE3">
                    <p:embed/>
                    <p:pic>
                      <p:nvPicPr>
                        <p:cNvPr id="0" name="图片 7169"/>
                        <p:cNvPicPr/>
                        <p:nvPr/>
                      </p:nvPicPr>
                      <p:blipFill>
                        <a:blip r:embed="rId8"/>
                        <a:stretch>
                          <a:fillRect/>
                        </a:stretch>
                      </p:blipFill>
                      <p:spPr>
                        <a:xfrm>
                          <a:off x="8209" y="6292"/>
                          <a:ext cx="670" cy="976"/>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2194" y="7268"/>
            <a:ext cx="12748" cy="1769"/>
          </p:xfrm>
          <a:graphic>
            <a:graphicData uri="http://schemas.openxmlformats.org/presentationml/2006/ole">
              <mc:AlternateContent xmlns:mc="http://schemas.openxmlformats.org/markup-compatibility/2006">
                <mc:Choice xmlns:v="urn:schemas-microsoft-com:vml" Requires="v">
                  <p:oleObj spid="_x0000_s7171" name="" r:id="rId9" imgW="3111500" imgH="431800" progId="Equation.KSEE3">
                    <p:embed/>
                  </p:oleObj>
                </mc:Choice>
                <mc:Fallback>
                  <p:oleObj name="" r:id="rId9" imgW="3111500" imgH="431800" progId="Equation.KSEE3">
                    <p:embed/>
                    <p:pic>
                      <p:nvPicPr>
                        <p:cNvPr id="0" name="图片 7170"/>
                        <p:cNvPicPr/>
                        <p:nvPr/>
                      </p:nvPicPr>
                      <p:blipFill>
                        <a:blip r:embed="rId10"/>
                        <a:stretch>
                          <a:fillRect/>
                        </a:stretch>
                      </p:blipFill>
                      <p:spPr>
                        <a:xfrm>
                          <a:off x="2194" y="7268"/>
                          <a:ext cx="12748" cy="1769"/>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10000"/>
          </a:bodyPr>
          <a:p>
            <a:r>
              <a:rPr lang="en-US" altLang="zh-CN"/>
              <a:t> </a:t>
            </a:r>
            <a:r>
              <a:rPr lang="zh-CN" altLang="en-US"/>
              <a:t>引入拉格朗日乘子后，优化目标变成：</a:t>
            </a:r>
            <a:endParaRPr lang="zh-CN" altLang="en-US"/>
          </a:p>
          <a:p>
            <a:endParaRPr lang="zh-CN" altLang="en-US"/>
          </a:p>
          <a:p>
            <a:r>
              <a:rPr lang="zh-CN" altLang="en-US"/>
              <a:t> 根据拉格朗日对偶化特性，将该优化目标转换为等价的对偶问题来求解，从而优化目标变成：</a:t>
            </a:r>
            <a:endParaRPr lang="zh-CN" altLang="en-US"/>
          </a:p>
          <a:p>
            <a:endParaRPr lang="zh-CN" altLang="en-US"/>
          </a:p>
          <a:p>
            <a:r>
              <a:rPr lang="zh-CN" altLang="en-US"/>
              <a:t> 所以对于该优化函数而言，可以先求优化函数对于</a:t>
            </a:r>
            <a:r>
              <a:rPr lang="en-US" altLang="zh-CN"/>
              <a:t>w</a:t>
            </a:r>
            <a:r>
              <a:rPr lang="zh-CN" altLang="en-US"/>
              <a:t>和</a:t>
            </a:r>
            <a:r>
              <a:rPr lang="en-US" altLang="zh-CN"/>
              <a:t>b</a:t>
            </a:r>
            <a:r>
              <a:rPr lang="zh-CN" altLang="en-US"/>
              <a:t>的极小值，然后再求解对于拉格朗日乘子</a:t>
            </a:r>
            <a:r>
              <a:rPr lang="en-US" altLang="zh-CN"/>
              <a:t>β</a:t>
            </a:r>
            <a:r>
              <a:rPr lang="zh-CN" altLang="en-US"/>
              <a:t>的极大值。</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aphicFrame>
        <p:nvGraphicFramePr>
          <p:cNvPr id="5" name="对象 4">
            <a:hlinkClick r:id="" action="ppaction://ole?verb="/>
          </p:cNvPr>
          <p:cNvGraphicFramePr>
            <a:graphicFrameLocks noChangeAspect="1"/>
          </p:cNvGraphicFramePr>
          <p:nvPr/>
        </p:nvGraphicFramePr>
        <p:xfrm>
          <a:off x="4577019" y="2035439"/>
          <a:ext cx="3037278" cy="759319"/>
        </p:xfrm>
        <a:graphic>
          <a:graphicData uri="http://schemas.openxmlformats.org/presentationml/2006/ole">
            <mc:AlternateContent xmlns:mc="http://schemas.openxmlformats.org/markup-compatibility/2006">
              <mc:Choice xmlns:v="urn:schemas-microsoft-com:vml" Requires="v">
                <p:oleObj spid="_x0000_s8193" name="" r:id="rId1" imgW="1168400" imgH="292100" progId="Equation.KSEE3">
                  <p:embed/>
                </p:oleObj>
              </mc:Choice>
              <mc:Fallback>
                <p:oleObj name="" r:id="rId1" imgW="1168400" imgH="292100" progId="Equation.KSEE3">
                  <p:embed/>
                  <p:pic>
                    <p:nvPicPr>
                      <p:cNvPr id="0" name="图片 8192"/>
                      <p:cNvPicPr/>
                      <p:nvPr/>
                    </p:nvPicPr>
                    <p:blipFill>
                      <a:blip r:embed="rId2"/>
                      <a:stretch>
                        <a:fillRect/>
                      </a:stretch>
                    </p:blipFill>
                    <p:spPr>
                      <a:xfrm>
                        <a:off x="4577019" y="2035439"/>
                        <a:ext cx="3037278" cy="759319"/>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577019" y="3956026"/>
          <a:ext cx="3270914" cy="817729"/>
        </p:xfrm>
        <a:graphic>
          <a:graphicData uri="http://schemas.openxmlformats.org/presentationml/2006/ole">
            <mc:AlternateContent xmlns:mc="http://schemas.openxmlformats.org/markup-compatibility/2006">
              <mc:Choice xmlns:v="urn:schemas-microsoft-com:vml" Requires="v">
                <p:oleObj spid="_x0000_s2" name="" r:id="rId3" imgW="1168400" imgH="292100" progId="Equation.KSEE3">
                  <p:embed/>
                </p:oleObj>
              </mc:Choice>
              <mc:Fallback>
                <p:oleObj name="" r:id="rId3" imgW="1168400" imgH="292100" progId="Equation.KSEE3">
                  <p:embed/>
                  <p:pic>
                    <p:nvPicPr>
                      <p:cNvPr id="0" name="图片 8192"/>
                      <p:cNvPicPr/>
                      <p:nvPr/>
                    </p:nvPicPr>
                    <p:blipFill>
                      <a:blip r:embed="rId4"/>
                      <a:stretch>
                        <a:fillRect/>
                      </a:stretch>
                    </p:blipFill>
                    <p:spPr>
                      <a:xfrm>
                        <a:off x="4577019" y="3956026"/>
                        <a:ext cx="3270914" cy="817729"/>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5942496" y="303481"/>
          <a:ext cx="4409893" cy="612027"/>
        </p:xfrm>
        <a:graphic>
          <a:graphicData uri="http://schemas.openxmlformats.org/presentationml/2006/ole">
            <mc:AlternateContent xmlns:mc="http://schemas.openxmlformats.org/markup-compatibility/2006">
              <mc:Choice xmlns:v="urn:schemas-microsoft-com:vml" Requires="v">
                <p:oleObj spid="_x0000_s13" name="" r:id="rId5" imgW="3111500" imgH="431800" progId="Equation.KSEE3">
                  <p:embed/>
                </p:oleObj>
              </mc:Choice>
              <mc:Fallback>
                <p:oleObj name="" r:id="rId5" imgW="3111500" imgH="431800" progId="Equation.KSEE3">
                  <p:embed/>
                  <p:pic>
                    <p:nvPicPr>
                      <p:cNvPr id="0" name="图片 7170"/>
                      <p:cNvPicPr/>
                      <p:nvPr/>
                    </p:nvPicPr>
                    <p:blipFill>
                      <a:blip r:embed="rId6"/>
                      <a:stretch>
                        <a:fillRect/>
                      </a:stretch>
                    </p:blipFill>
                    <p:spPr>
                      <a:xfrm>
                        <a:off x="5942496" y="303481"/>
                        <a:ext cx="4409893" cy="61202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首先求让函数</a:t>
            </a:r>
            <a:r>
              <a:rPr lang="en-US" altLang="zh-CN"/>
              <a:t>L</a:t>
            </a:r>
            <a:r>
              <a:rPr lang="zh-CN" altLang="en-US"/>
              <a:t>极小化的时候</a:t>
            </a:r>
            <a:r>
              <a:rPr lang="en-US" altLang="zh-CN"/>
              <a:t>w</a:t>
            </a:r>
            <a:r>
              <a:rPr lang="zh-CN" altLang="en-US"/>
              <a:t>和</a:t>
            </a:r>
            <a:r>
              <a:rPr lang="en-US" altLang="zh-CN"/>
              <a:t>b</a:t>
            </a:r>
            <a:r>
              <a:rPr lang="zh-CN" altLang="en-US"/>
              <a:t>的取值，这个极值可以直接通过对函数</a:t>
            </a:r>
            <a:r>
              <a:rPr lang="en-US" altLang="zh-CN"/>
              <a:t>L</a:t>
            </a:r>
            <a:r>
              <a:rPr lang="zh-CN" altLang="en-US"/>
              <a:t>分别求</a:t>
            </a:r>
            <a:r>
              <a:rPr lang="en-US" altLang="zh-CN"/>
              <a:t>w</a:t>
            </a:r>
            <a:r>
              <a:rPr lang="zh-CN" altLang="en-US"/>
              <a:t>和</a:t>
            </a:r>
            <a:r>
              <a:rPr lang="en-US" altLang="zh-CN"/>
              <a:t>b</a:t>
            </a:r>
            <a:r>
              <a:rPr lang="zh-CN" altLang="en-US"/>
              <a:t>的偏导数得到：</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aphicFrame>
        <p:nvGraphicFramePr>
          <p:cNvPr id="6" name="对象 5">
            <a:hlinkClick r:id="" action="ppaction://ole?verb="/>
          </p:cNvPr>
          <p:cNvGraphicFramePr>
            <a:graphicFrameLocks noChangeAspect="1"/>
          </p:cNvGraphicFramePr>
          <p:nvPr/>
        </p:nvGraphicFramePr>
        <p:xfrm>
          <a:off x="7134985" y="176497"/>
          <a:ext cx="2283037" cy="570759"/>
        </p:xfrm>
        <a:graphic>
          <a:graphicData uri="http://schemas.openxmlformats.org/presentationml/2006/ole">
            <mc:AlternateContent xmlns:mc="http://schemas.openxmlformats.org/markup-compatibility/2006">
              <mc:Choice xmlns:v="urn:schemas-microsoft-com:vml" Requires="v">
                <p:oleObj spid="_x0000_s8193" name="" r:id="rId1" imgW="1168400" imgH="292100" progId="Equation.KSEE3">
                  <p:embed/>
                </p:oleObj>
              </mc:Choice>
              <mc:Fallback>
                <p:oleObj name="" r:id="rId1" imgW="1168400" imgH="292100" progId="Equation.KSEE3">
                  <p:embed/>
                  <p:pic>
                    <p:nvPicPr>
                      <p:cNvPr id="0" name="图片 8192"/>
                      <p:cNvPicPr/>
                      <p:nvPr/>
                    </p:nvPicPr>
                    <p:blipFill>
                      <a:blip r:embed="rId2"/>
                      <a:stretch>
                        <a:fillRect/>
                      </a:stretch>
                    </p:blipFill>
                    <p:spPr>
                      <a:xfrm>
                        <a:off x="7134985" y="176497"/>
                        <a:ext cx="2283037" cy="57075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528913" y="2520483"/>
          <a:ext cx="7134174" cy="1032319"/>
        </p:xfrm>
        <a:graphic>
          <a:graphicData uri="http://schemas.openxmlformats.org/presentationml/2006/ole">
            <mc:AlternateContent xmlns:mc="http://schemas.openxmlformats.org/markup-compatibility/2006">
              <mc:Choice xmlns:v="urn:schemas-microsoft-com:vml" Requires="v">
                <p:oleObj spid="_x0000_s10241" name="" r:id="rId3" imgW="2984500" imgH="431800" progId="Equation.KSEE3">
                  <p:embed/>
                </p:oleObj>
              </mc:Choice>
              <mc:Fallback>
                <p:oleObj name="" r:id="rId3" imgW="2984500" imgH="431800" progId="Equation.KSEE3">
                  <p:embed/>
                  <p:pic>
                    <p:nvPicPr>
                      <p:cNvPr id="0" name="图片 10240"/>
                      <p:cNvPicPr/>
                      <p:nvPr/>
                    </p:nvPicPr>
                    <p:blipFill>
                      <a:blip r:embed="rId4"/>
                      <a:stretch>
                        <a:fillRect/>
                      </a:stretch>
                    </p:blipFill>
                    <p:spPr>
                      <a:xfrm>
                        <a:off x="2528913" y="2520483"/>
                        <a:ext cx="7134174" cy="1032319"/>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7134985" y="747257"/>
          <a:ext cx="4409893" cy="612027"/>
        </p:xfrm>
        <a:graphic>
          <a:graphicData uri="http://schemas.openxmlformats.org/presentationml/2006/ole">
            <mc:AlternateContent xmlns:mc="http://schemas.openxmlformats.org/markup-compatibility/2006">
              <mc:Choice xmlns:v="urn:schemas-microsoft-com:vml" Requires="v">
                <p:oleObj spid="_x0000_s13" name="" r:id="rId5" imgW="3111500" imgH="431800" progId="Equation.KSEE3">
                  <p:embed/>
                </p:oleObj>
              </mc:Choice>
              <mc:Fallback>
                <p:oleObj name="" r:id="rId5" imgW="3111500" imgH="431800" progId="Equation.KSEE3">
                  <p:embed/>
                  <p:pic>
                    <p:nvPicPr>
                      <p:cNvPr id="0" name="图片 7170"/>
                      <p:cNvPicPr/>
                      <p:nvPr/>
                    </p:nvPicPr>
                    <p:blipFill>
                      <a:blip r:embed="rId6"/>
                      <a:stretch>
                        <a:fillRect/>
                      </a:stretch>
                    </p:blipFill>
                    <p:spPr>
                      <a:xfrm>
                        <a:off x="7134985" y="747257"/>
                        <a:ext cx="4409893" cy="612027"/>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480027" y="3701365"/>
          <a:ext cx="6279622" cy="1112314"/>
        </p:xfrm>
        <a:graphic>
          <a:graphicData uri="http://schemas.openxmlformats.org/presentationml/2006/ole">
            <mc:AlternateContent xmlns:mc="http://schemas.openxmlformats.org/markup-compatibility/2006">
              <mc:Choice xmlns:v="urn:schemas-microsoft-com:vml" Requires="v">
                <p:oleObj spid="_x0000_s10242" name="" r:id="rId7" imgW="2438400" imgH="431800" progId="Equation.KSEE3">
                  <p:embed/>
                </p:oleObj>
              </mc:Choice>
              <mc:Fallback>
                <p:oleObj name="" r:id="rId7" imgW="2438400" imgH="431800" progId="Equation.KSEE3">
                  <p:embed/>
                  <p:pic>
                    <p:nvPicPr>
                      <p:cNvPr id="0" name="图片 10241"/>
                      <p:cNvPicPr/>
                      <p:nvPr/>
                    </p:nvPicPr>
                    <p:blipFill>
                      <a:blip r:embed="rId8"/>
                      <a:stretch>
                        <a:fillRect/>
                      </a:stretch>
                    </p:blipFill>
                    <p:spPr>
                      <a:xfrm>
                        <a:off x="2480027" y="3701365"/>
                        <a:ext cx="6279622" cy="111231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91820" y="1019175"/>
            <a:ext cx="10761980" cy="5158105"/>
          </a:xfrm>
        </p:spPr>
        <p:txBody>
          <a:bodyPr/>
          <a:p>
            <a:r>
              <a:rPr lang="en-US" altLang="zh-CN"/>
              <a:t> </a:t>
            </a:r>
            <a:r>
              <a:rPr lang="zh-CN" altLang="en-US"/>
              <a:t>将求解出来的</a:t>
            </a:r>
            <a:r>
              <a:rPr lang="en-US" altLang="zh-CN"/>
              <a:t>w</a:t>
            </a:r>
            <a:r>
              <a:rPr lang="zh-CN" altLang="en-US"/>
              <a:t>和</a:t>
            </a:r>
            <a:r>
              <a:rPr lang="en-US" altLang="zh-CN"/>
              <a:t>b</a:t>
            </a:r>
            <a:r>
              <a:rPr lang="zh-CN" altLang="en-US"/>
              <a:t>带入优化函数</a:t>
            </a:r>
            <a:r>
              <a:rPr lang="en-US" altLang="zh-CN"/>
              <a:t>L</a:t>
            </a:r>
            <a:r>
              <a:rPr lang="zh-CN" altLang="en-US"/>
              <a:t>中，定义优化之后的函数如下：</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aphicFrame>
        <p:nvGraphicFramePr>
          <p:cNvPr id="11" name="对象 10">
            <a:hlinkClick r:id="" action="ppaction://ole?verb="/>
          </p:cNvPr>
          <p:cNvGraphicFramePr>
            <a:graphicFrameLocks noChangeAspect="1"/>
          </p:cNvGraphicFramePr>
          <p:nvPr/>
        </p:nvGraphicFramePr>
        <p:xfrm>
          <a:off x="7159746" y="79995"/>
          <a:ext cx="4409893" cy="612027"/>
        </p:xfrm>
        <a:graphic>
          <a:graphicData uri="http://schemas.openxmlformats.org/presentationml/2006/ole">
            <mc:AlternateContent xmlns:mc="http://schemas.openxmlformats.org/markup-compatibility/2006">
              <mc:Choice xmlns:v="urn:schemas-microsoft-com:vml" Requires="v">
                <p:oleObj spid="_x0000_s13" name="" r:id="rId1" imgW="3111500" imgH="431800" progId="Equation.KSEE3">
                  <p:embed/>
                </p:oleObj>
              </mc:Choice>
              <mc:Fallback>
                <p:oleObj name="" r:id="rId1" imgW="3111500" imgH="431800" progId="Equation.KSEE3">
                  <p:embed/>
                  <p:pic>
                    <p:nvPicPr>
                      <p:cNvPr id="0" name="图片 7170"/>
                      <p:cNvPicPr/>
                      <p:nvPr/>
                    </p:nvPicPr>
                    <p:blipFill>
                      <a:blip r:embed="rId2"/>
                      <a:stretch>
                        <a:fillRect/>
                      </a:stretch>
                    </p:blipFill>
                    <p:spPr>
                      <a:xfrm>
                        <a:off x="7159746" y="79995"/>
                        <a:ext cx="4409893" cy="612027"/>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7790184" y="692022"/>
          <a:ext cx="1262146" cy="550443"/>
        </p:xfrm>
        <a:graphic>
          <a:graphicData uri="http://schemas.openxmlformats.org/presentationml/2006/ole">
            <mc:AlternateContent xmlns:mc="http://schemas.openxmlformats.org/markup-compatibility/2006">
              <mc:Choice xmlns:v="urn:schemas-microsoft-com:vml" Requires="v">
                <p:oleObj spid="_x0000_s10241" name="" r:id="rId3" imgW="990600" imgH="431800" progId="Equation.KSEE3">
                  <p:embed/>
                </p:oleObj>
              </mc:Choice>
              <mc:Fallback>
                <p:oleObj name="" r:id="rId3" imgW="990600" imgH="431800" progId="Equation.KSEE3">
                  <p:embed/>
                  <p:pic>
                    <p:nvPicPr>
                      <p:cNvPr id="0" name="图片 10240"/>
                      <p:cNvPicPr/>
                      <p:nvPr/>
                    </p:nvPicPr>
                    <p:blipFill>
                      <a:blip r:embed="rId4"/>
                      <a:stretch>
                        <a:fillRect/>
                      </a:stretch>
                    </p:blipFill>
                    <p:spPr>
                      <a:xfrm>
                        <a:off x="7790184" y="692022"/>
                        <a:ext cx="1262146" cy="550443"/>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9266920" y="679324"/>
          <a:ext cx="1024700" cy="563141"/>
        </p:xfrm>
        <a:graphic>
          <a:graphicData uri="http://schemas.openxmlformats.org/presentationml/2006/ole">
            <mc:AlternateContent xmlns:mc="http://schemas.openxmlformats.org/markup-compatibility/2006">
              <mc:Choice xmlns:v="urn:schemas-microsoft-com:vml" Requires="v">
                <p:oleObj spid="_x0000_s10242" name="" r:id="rId5" imgW="787400" imgH="431800" progId="Equation.KSEE3">
                  <p:embed/>
                </p:oleObj>
              </mc:Choice>
              <mc:Fallback>
                <p:oleObj name="" r:id="rId5" imgW="787400" imgH="431800" progId="Equation.KSEE3">
                  <p:embed/>
                  <p:pic>
                    <p:nvPicPr>
                      <p:cNvPr id="0" name="图片 10241"/>
                      <p:cNvPicPr/>
                      <p:nvPr/>
                    </p:nvPicPr>
                    <p:blipFill>
                      <a:blip r:embed="rId6"/>
                      <a:stretch>
                        <a:fillRect/>
                      </a:stretch>
                    </p:blipFill>
                    <p:spPr>
                      <a:xfrm>
                        <a:off x="9266920" y="679324"/>
                        <a:ext cx="1024700" cy="563141"/>
                      </a:xfrm>
                      <a:prstGeom prst="rect">
                        <a:avLst/>
                      </a:prstGeom>
                    </p:spPr>
                  </p:pic>
                </p:oleObj>
              </mc:Fallback>
            </mc:AlternateContent>
          </a:graphicData>
        </a:graphic>
      </p:graphicFrame>
      <p:grpSp>
        <p:nvGrpSpPr>
          <p:cNvPr id="9" name="组合 8"/>
          <p:cNvGrpSpPr/>
          <p:nvPr/>
        </p:nvGrpSpPr>
        <p:grpSpPr>
          <a:xfrm>
            <a:off x="742989" y="1744022"/>
            <a:ext cx="4937481" cy="4962241"/>
            <a:chOff x="1595" y="2695"/>
            <a:chExt cx="7777" cy="7816"/>
          </a:xfrm>
        </p:grpSpPr>
        <p:graphicFrame>
          <p:nvGraphicFramePr>
            <p:cNvPr id="6" name="对象 5">
              <a:hlinkClick r:id="" action="ppaction://ole?verb="/>
            </p:cNvPr>
            <p:cNvGraphicFramePr>
              <a:graphicFrameLocks noChangeAspect="1"/>
            </p:cNvGraphicFramePr>
            <p:nvPr/>
          </p:nvGraphicFramePr>
          <p:xfrm>
            <a:off x="1595" y="2695"/>
            <a:ext cx="5006" cy="905"/>
          </p:xfrm>
          <a:graphic>
            <a:graphicData uri="http://schemas.openxmlformats.org/presentationml/2006/ole">
              <mc:AlternateContent xmlns:mc="http://schemas.openxmlformats.org/markup-compatibility/2006">
                <mc:Choice xmlns:v="urn:schemas-microsoft-com:vml" Requires="v">
                  <p:oleObj spid="_x0000_s11265" name="" r:id="rId7" imgW="2387600" imgH="431800" progId="Equation.KSEE3">
                    <p:embed/>
                  </p:oleObj>
                </mc:Choice>
                <mc:Fallback>
                  <p:oleObj name="" r:id="rId7" imgW="2387600" imgH="431800" progId="Equation.KSEE3">
                    <p:embed/>
                    <p:pic>
                      <p:nvPicPr>
                        <p:cNvPr id="0" name="图片 11264"/>
                        <p:cNvPicPr/>
                        <p:nvPr/>
                      </p:nvPicPr>
                      <p:blipFill>
                        <a:blip r:embed="rId8"/>
                        <a:stretch>
                          <a:fillRect/>
                        </a:stretch>
                      </p:blipFill>
                      <p:spPr>
                        <a:xfrm>
                          <a:off x="1595" y="2695"/>
                          <a:ext cx="5006" cy="90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175" y="3532"/>
            <a:ext cx="7197" cy="6979"/>
          </p:xfrm>
          <a:graphic>
            <a:graphicData uri="http://schemas.openxmlformats.org/presentationml/2006/ole">
              <mc:AlternateContent xmlns:mc="http://schemas.openxmlformats.org/markup-compatibility/2006">
                <mc:Choice xmlns:v="urn:schemas-microsoft-com:vml" Requires="v">
                  <p:oleObj spid="_x0000_s2" name="" r:id="rId9" imgW="3340100" imgH="3238500" progId="Equation.KSEE3">
                    <p:embed/>
                  </p:oleObj>
                </mc:Choice>
                <mc:Fallback>
                  <p:oleObj name="" r:id="rId9" imgW="3340100" imgH="3238500" progId="Equation.KSEE3">
                    <p:embed/>
                    <p:pic>
                      <p:nvPicPr>
                        <p:cNvPr id="0" name="图片 11264"/>
                        <p:cNvPicPr/>
                        <p:nvPr/>
                      </p:nvPicPr>
                      <p:blipFill>
                        <a:blip r:embed="rId10"/>
                        <a:stretch>
                          <a:fillRect/>
                        </a:stretch>
                      </p:blipFill>
                      <p:spPr>
                        <a:xfrm>
                          <a:off x="2175" y="3532"/>
                          <a:ext cx="7197" cy="6979"/>
                        </a:xfrm>
                        <a:prstGeom prst="rect">
                          <a:avLst/>
                        </a:prstGeom>
                      </p:spPr>
                    </p:pic>
                  </p:oleObj>
                </mc:Fallback>
              </mc:AlternateContent>
            </a:graphicData>
          </a:graphic>
        </p:graphicFrame>
      </p:grpSp>
      <p:graphicFrame>
        <p:nvGraphicFramePr>
          <p:cNvPr id="10" name="对象 9">
            <a:hlinkClick r:id="" action="ppaction://ole?verb="/>
          </p:cNvPr>
          <p:cNvGraphicFramePr>
            <a:graphicFrameLocks noChangeAspect="1"/>
          </p:cNvGraphicFramePr>
          <p:nvPr/>
        </p:nvGraphicFramePr>
        <p:xfrm>
          <a:off x="6377570" y="2556672"/>
          <a:ext cx="5007318" cy="863440"/>
        </p:xfrm>
        <a:graphic>
          <a:graphicData uri="http://schemas.openxmlformats.org/presentationml/2006/ole">
            <mc:AlternateContent xmlns:mc="http://schemas.openxmlformats.org/markup-compatibility/2006">
              <mc:Choice xmlns:v="urn:schemas-microsoft-com:vml" Requires="v">
                <p:oleObj spid="_x0000_s11266" name="" r:id="rId11" imgW="2578100" imgH="444500" progId="Equation.KSEE3">
                  <p:embed/>
                </p:oleObj>
              </mc:Choice>
              <mc:Fallback>
                <p:oleObj name="" r:id="rId11" imgW="2578100" imgH="444500" progId="Equation.KSEE3">
                  <p:embed/>
                  <p:pic>
                    <p:nvPicPr>
                      <p:cNvPr id="0" name="图片 11265"/>
                      <p:cNvPicPr/>
                      <p:nvPr/>
                    </p:nvPicPr>
                    <p:blipFill>
                      <a:blip r:embed="rId12"/>
                      <a:stretch>
                        <a:fillRect/>
                      </a:stretch>
                    </p:blipFill>
                    <p:spPr>
                      <a:xfrm>
                        <a:off x="6377570" y="2556672"/>
                        <a:ext cx="5007318" cy="863440"/>
                      </a:xfrm>
                      <a:prstGeom prst="rect">
                        <a:avLst/>
                      </a:prstGeom>
                    </p:spPr>
                  </p:pic>
                </p:oleObj>
              </mc:Fallback>
            </mc:AlternateContent>
          </a:graphicData>
        </a:graphic>
      </p:graphicFrame>
      <p:grpSp>
        <p:nvGrpSpPr>
          <p:cNvPr id="15" name="组合 14"/>
          <p:cNvGrpSpPr/>
          <p:nvPr/>
        </p:nvGrpSpPr>
        <p:grpSpPr>
          <a:xfrm>
            <a:off x="7139429" y="3420112"/>
            <a:ext cx="3335672" cy="1551653"/>
            <a:chOff x="11108" y="5633"/>
            <a:chExt cx="5254" cy="2444"/>
          </a:xfrm>
        </p:grpSpPr>
        <p:graphicFrame>
          <p:nvGraphicFramePr>
            <p:cNvPr id="12" name="对象 11">
              <a:hlinkClick r:id="" action="ppaction://ole?verb="/>
            </p:cNvPr>
            <p:cNvGraphicFramePr>
              <a:graphicFrameLocks noChangeAspect="1"/>
            </p:cNvGraphicFramePr>
            <p:nvPr/>
          </p:nvGraphicFramePr>
          <p:xfrm>
            <a:off x="11108" y="6110"/>
            <a:ext cx="1025" cy="647"/>
          </p:xfrm>
          <a:graphic>
            <a:graphicData uri="http://schemas.openxmlformats.org/presentationml/2006/ole">
              <mc:AlternateContent xmlns:mc="http://schemas.openxmlformats.org/markup-compatibility/2006">
                <mc:Choice xmlns:v="urn:schemas-microsoft-com:vml" Requires="v">
                  <p:oleObj spid="_x0000_s19458" name="" r:id="rId13" imgW="241300" imgH="152400" progId="Equation.KSEE3">
                    <p:embed/>
                  </p:oleObj>
                </mc:Choice>
                <mc:Fallback>
                  <p:oleObj name="" r:id="rId13" imgW="241300" imgH="152400" progId="Equation.KSEE3">
                    <p:embed/>
                    <p:pic>
                      <p:nvPicPr>
                        <p:cNvPr id="0" name="图片 19457"/>
                        <p:cNvPicPr/>
                        <p:nvPr/>
                      </p:nvPicPr>
                      <p:blipFill>
                        <a:blip r:embed="rId14"/>
                        <a:stretch>
                          <a:fillRect/>
                        </a:stretch>
                      </p:blipFill>
                      <p:spPr>
                        <a:xfrm>
                          <a:off x="11108" y="6110"/>
                          <a:ext cx="1025" cy="647"/>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2133" y="5633"/>
            <a:ext cx="4229" cy="2444"/>
          </p:xfrm>
          <a:graphic>
            <a:graphicData uri="http://schemas.openxmlformats.org/presentationml/2006/ole">
              <mc:AlternateContent xmlns:mc="http://schemas.openxmlformats.org/markup-compatibility/2006">
                <mc:Choice xmlns:v="urn:schemas-microsoft-com:vml" Requires="v">
                  <p:oleObj spid="_x0000_s19459" name="" r:id="rId15" imgW="1143000" imgH="660400" progId="Equation.KSEE3">
                    <p:embed/>
                  </p:oleObj>
                </mc:Choice>
                <mc:Fallback>
                  <p:oleObj name="" r:id="rId15" imgW="1143000" imgH="660400" progId="Equation.KSEE3">
                    <p:embed/>
                    <p:pic>
                      <p:nvPicPr>
                        <p:cNvPr id="0" name="图片 19458"/>
                        <p:cNvPicPr/>
                        <p:nvPr/>
                      </p:nvPicPr>
                      <p:blipFill>
                        <a:blip r:embed="rId16"/>
                        <a:stretch>
                          <a:fillRect/>
                        </a:stretch>
                      </p:blipFill>
                      <p:spPr>
                        <a:xfrm>
                          <a:off x="12133" y="5633"/>
                          <a:ext cx="4229" cy="2444"/>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梯度下降法</a:t>
            </a:r>
            <a:r>
              <a:rPr lang="en-US" altLang="zh-CN"/>
              <a:t>(Gradient Descent</a:t>
            </a:r>
            <a:r>
              <a:rPr lang="zh-CN" altLang="en-US"/>
              <a:t>， </a:t>
            </a:r>
            <a:r>
              <a:rPr lang="en-US" altLang="zh-CN"/>
              <a:t>GD)</a:t>
            </a:r>
            <a:r>
              <a:rPr lang="zh-CN" altLang="en-US"/>
              <a:t>常用于求解</a:t>
            </a:r>
            <a:r>
              <a:rPr lang="zh-CN" altLang="en-US" b="1"/>
              <a:t>无约束</a:t>
            </a:r>
            <a:r>
              <a:rPr lang="zh-CN" altLang="en-US"/>
              <a:t>情况下</a:t>
            </a:r>
            <a:r>
              <a:rPr lang="zh-CN" altLang="en-US" b="1"/>
              <a:t>凸函数</a:t>
            </a:r>
            <a:r>
              <a:rPr lang="en-US" altLang="zh-CN"/>
              <a:t>(</a:t>
            </a:r>
            <a:r>
              <a:rPr lang="en-US" altLang="zh-CN" b="1"/>
              <a:t>Convex Function</a:t>
            </a:r>
            <a:r>
              <a:rPr lang="en-US" altLang="zh-CN"/>
              <a:t>)</a:t>
            </a:r>
            <a:r>
              <a:rPr lang="zh-CN" altLang="en-US"/>
              <a:t>的</a:t>
            </a:r>
            <a:r>
              <a:rPr lang="zh-CN" altLang="en-US" b="1"/>
              <a:t>极小值</a:t>
            </a:r>
            <a:r>
              <a:rPr lang="zh-CN" altLang="en-US"/>
              <a:t>，是一种</a:t>
            </a:r>
            <a:r>
              <a:rPr lang="zh-CN" altLang="en-US" b="1"/>
              <a:t>迭代类型</a:t>
            </a:r>
            <a:r>
              <a:rPr lang="zh-CN" altLang="en-US"/>
              <a:t>的算法，因为凸函数只有一个极值点，故求解出来的极小值点就是函数的</a:t>
            </a:r>
            <a:r>
              <a:rPr lang="zh-CN" altLang="en-US" b="1"/>
              <a:t>最小值点</a:t>
            </a:r>
            <a:r>
              <a:rPr lang="zh-CN" altLang="en-US"/>
              <a:t>。</a:t>
            </a:r>
            <a:endParaRPr lang="zh-CN" altLang="en-US"/>
          </a:p>
        </p:txBody>
      </p:sp>
      <p:sp>
        <p:nvSpPr>
          <p:cNvPr id="4" name="标题 3"/>
          <p:cNvSpPr>
            <a:spLocks noGrp="1"/>
          </p:cNvSpPr>
          <p:nvPr>
            <p:ph type="title"/>
          </p:nvPr>
        </p:nvSpPr>
        <p:spPr/>
        <p:txBody>
          <a:bodyPr/>
          <a:p>
            <a:r>
              <a:rPr lang="zh-CN" altLang="en-US"/>
              <a:t>梯度下降法</a:t>
            </a:r>
            <a:endParaRPr lang="zh-CN" altLang="en-US"/>
          </a:p>
        </p:txBody>
      </p:sp>
      <p:graphicFrame>
        <p:nvGraphicFramePr>
          <p:cNvPr id="5" name="对象 4">
            <a:hlinkClick r:id="" action="ppaction://ole?verb="/>
          </p:cNvPr>
          <p:cNvGraphicFramePr>
            <a:graphicFrameLocks noChangeAspect="1"/>
          </p:cNvGraphicFramePr>
          <p:nvPr/>
        </p:nvGraphicFramePr>
        <p:xfrm>
          <a:off x="3394576" y="3350275"/>
          <a:ext cx="4288631" cy="1041842"/>
        </p:xfrm>
        <a:graphic>
          <a:graphicData uri="http://schemas.openxmlformats.org/presentationml/2006/ole">
            <mc:AlternateContent xmlns:mc="http://schemas.openxmlformats.org/markup-compatibility/2006">
              <mc:Choice xmlns:v="urn:schemas-microsoft-com:vml" Requires="v">
                <p:oleObj spid="_x0000_s1025" name="" r:id="rId1" imgW="1777365" imgH="431800" progId="Equation.KSEE3">
                  <p:embed/>
                </p:oleObj>
              </mc:Choice>
              <mc:Fallback>
                <p:oleObj name="" r:id="rId1" imgW="1777365" imgH="431800" progId="Equation.KSEE3">
                  <p:embed/>
                  <p:pic>
                    <p:nvPicPr>
                      <p:cNvPr id="0" name="图片 1024"/>
                      <p:cNvPicPr/>
                      <p:nvPr/>
                    </p:nvPicPr>
                    <p:blipFill>
                      <a:blip r:embed="rId2"/>
                      <a:stretch>
                        <a:fillRect/>
                      </a:stretch>
                    </p:blipFill>
                    <p:spPr>
                      <a:xfrm>
                        <a:off x="3394576" y="3350275"/>
                        <a:ext cx="4288631" cy="1041842"/>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394893" y="4674639"/>
          <a:ext cx="2854431" cy="828522"/>
        </p:xfrm>
        <a:graphic>
          <a:graphicData uri="http://schemas.openxmlformats.org/presentationml/2006/ole">
            <mc:AlternateContent xmlns:mc="http://schemas.openxmlformats.org/markup-compatibility/2006">
              <mc:Choice xmlns:v="urn:schemas-microsoft-com:vml" Requires="v">
                <p:oleObj spid="_x0000_s1026" name="" r:id="rId3" imgW="1091565" imgH="316865" progId="Equation.KSEE3">
                  <p:embed/>
                </p:oleObj>
              </mc:Choice>
              <mc:Fallback>
                <p:oleObj name="" r:id="rId3" imgW="1091565" imgH="316865" progId="Equation.KSEE3">
                  <p:embed/>
                  <p:pic>
                    <p:nvPicPr>
                      <p:cNvPr id="0" name="图片 1025"/>
                      <p:cNvPicPr/>
                      <p:nvPr/>
                    </p:nvPicPr>
                    <p:blipFill>
                      <a:blip r:embed="rId4"/>
                      <a:stretch>
                        <a:fillRect/>
                      </a:stretch>
                    </p:blipFill>
                    <p:spPr>
                      <a:xfrm>
                        <a:off x="3394893" y="4674639"/>
                        <a:ext cx="2854431" cy="828522"/>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262380"/>
            <a:ext cx="10515600" cy="5334635"/>
          </a:xfrm>
        </p:spPr>
        <p:txBody>
          <a:bodyPr>
            <a:normAutofit fontScale="80000"/>
          </a:bodyPr>
          <a:p>
            <a:r>
              <a:rPr lang="en-US" altLang="zh-CN"/>
              <a:t> </a:t>
            </a:r>
            <a:r>
              <a:rPr lang="zh-CN" altLang="en-US"/>
              <a:t>通过对</a:t>
            </a:r>
            <a:r>
              <a:rPr lang="en-US" altLang="zh-CN"/>
              <a:t>w</a:t>
            </a:r>
            <a:r>
              <a:rPr lang="zh-CN" altLang="en-US"/>
              <a:t>、</a:t>
            </a:r>
            <a:r>
              <a:rPr lang="en-US" altLang="zh-CN"/>
              <a:t>b</a:t>
            </a:r>
            <a:r>
              <a:rPr lang="zh-CN" altLang="en-US"/>
              <a:t>极小化后，我们最终得到的优化函数只和</a:t>
            </a:r>
            <a:r>
              <a:rPr lang="en-US" altLang="zh-CN"/>
              <a:t>β</a:t>
            </a:r>
            <a:r>
              <a:rPr lang="zh-CN" altLang="en-US"/>
              <a:t>有关，所以此时我们可以直接极大化我们的优化函数，得到</a:t>
            </a:r>
            <a:r>
              <a:rPr lang="en-US" altLang="zh-CN"/>
              <a:t>β</a:t>
            </a:r>
            <a:r>
              <a:rPr lang="zh-CN" altLang="en-US"/>
              <a:t>的值，从而可以最终得到</a:t>
            </a:r>
            <a:r>
              <a:rPr lang="en-US" altLang="zh-CN"/>
              <a:t>w</a:t>
            </a:r>
            <a:r>
              <a:rPr lang="zh-CN" altLang="en-US"/>
              <a:t>和</a:t>
            </a:r>
            <a:r>
              <a:rPr lang="en-US" altLang="zh-CN"/>
              <a:t>b</a:t>
            </a:r>
            <a:r>
              <a:rPr lang="zh-CN" altLang="en-US"/>
              <a:t>的值。</a:t>
            </a:r>
            <a:endParaRPr lang="zh-CN" altLang="en-US"/>
          </a:p>
          <a:p>
            <a:endParaRPr lang="zh-CN" altLang="en-US"/>
          </a:p>
          <a:p>
            <a:endParaRPr lang="zh-CN" altLang="en-US"/>
          </a:p>
          <a:p>
            <a:endParaRPr lang="zh-CN" altLang="en-US"/>
          </a:p>
          <a:p>
            <a:endParaRPr lang="zh-CN" altLang="en-US"/>
          </a:p>
          <a:p>
            <a:endParaRPr lang="zh-CN" altLang="en-US"/>
          </a:p>
          <a:p>
            <a:r>
              <a:rPr lang="zh-CN" altLang="en-US"/>
              <a:t> </a:t>
            </a:r>
            <a:r>
              <a:rPr lang="zh-CN" altLang="en-US" sz="1600">
                <a:solidFill>
                  <a:srgbClr val="FF0000"/>
                </a:solidFill>
              </a:rPr>
              <a:t>备注：</a:t>
            </a:r>
            <a:r>
              <a:rPr lang="en-US" altLang="zh-CN" sz="1600">
                <a:solidFill>
                  <a:srgbClr val="FF0000"/>
                </a:solidFill>
              </a:rPr>
              <a:t>β</a:t>
            </a:r>
            <a:r>
              <a:rPr lang="zh-CN" altLang="en-US" sz="1600">
                <a:solidFill>
                  <a:srgbClr val="FF0000"/>
                </a:solidFill>
              </a:rPr>
              <a:t>值的求解使用</a:t>
            </a:r>
            <a:r>
              <a:rPr lang="en-US" altLang="zh-CN" sz="1600">
                <a:solidFill>
                  <a:srgbClr val="FF0000"/>
                </a:solidFill>
              </a:rPr>
              <a:t>SMO</a:t>
            </a:r>
            <a:r>
              <a:rPr lang="zh-CN" altLang="en-US" sz="1600">
                <a:solidFill>
                  <a:srgbClr val="FF0000"/>
                </a:solidFill>
              </a:rPr>
              <a:t>算法，后续课程中介绍。</a:t>
            </a:r>
            <a:endParaRPr lang="zh-CN" altLang="en-US" sz="1600">
              <a:solidFill>
                <a:srgbClr val="FF0000"/>
              </a:solidFill>
            </a:endParaRPr>
          </a:p>
        </p:txBody>
      </p:sp>
      <p:sp>
        <p:nvSpPr>
          <p:cNvPr id="4" name="标题 3"/>
          <p:cNvSpPr>
            <a:spLocks noGrp="1"/>
          </p:cNvSpPr>
          <p:nvPr>
            <p:ph type="title"/>
          </p:nvPr>
        </p:nvSpPr>
        <p:spPr/>
        <p:txBody>
          <a:bodyPr/>
          <a:p>
            <a:r>
              <a:rPr lang="zh-CN" altLang="en-US">
                <a:sym typeface="+mn-ea"/>
              </a:rPr>
              <a:t>线性可分</a:t>
            </a:r>
            <a:r>
              <a:rPr lang="en-US" altLang="zh-CN">
                <a:sym typeface="+mn-ea"/>
              </a:rPr>
              <a:t>SVM</a:t>
            </a:r>
            <a:endParaRPr lang="zh-CN" altLang="en-US"/>
          </a:p>
        </p:txBody>
      </p:sp>
      <p:graphicFrame>
        <p:nvGraphicFramePr>
          <p:cNvPr id="6" name="对象 5">
            <a:hlinkClick r:id="" action="ppaction://ole?verb="/>
          </p:cNvPr>
          <p:cNvGraphicFramePr>
            <a:graphicFrameLocks noChangeAspect="1"/>
          </p:cNvGraphicFramePr>
          <p:nvPr/>
        </p:nvGraphicFramePr>
        <p:xfrm>
          <a:off x="10611601" y="658373"/>
          <a:ext cx="1424676" cy="356169"/>
        </p:xfrm>
        <a:graphic>
          <a:graphicData uri="http://schemas.openxmlformats.org/presentationml/2006/ole">
            <mc:AlternateContent xmlns:mc="http://schemas.openxmlformats.org/markup-compatibility/2006">
              <mc:Choice xmlns:v="urn:schemas-microsoft-com:vml" Requires="v">
                <p:oleObj spid="_x0000_s8193" name="" r:id="rId1" imgW="1168400" imgH="292100" progId="Equation.KSEE3">
                  <p:embed/>
                </p:oleObj>
              </mc:Choice>
              <mc:Fallback>
                <p:oleObj name="" r:id="rId1" imgW="1168400" imgH="292100" progId="Equation.KSEE3">
                  <p:embed/>
                  <p:pic>
                    <p:nvPicPr>
                      <p:cNvPr id="0" name="图片 8192"/>
                      <p:cNvPicPr/>
                      <p:nvPr/>
                    </p:nvPicPr>
                    <p:blipFill>
                      <a:blip r:embed="rId2"/>
                      <a:stretch>
                        <a:fillRect/>
                      </a:stretch>
                    </p:blipFill>
                    <p:spPr>
                      <a:xfrm>
                        <a:off x="10611601" y="658373"/>
                        <a:ext cx="1424676" cy="356169"/>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7134985" y="72377"/>
          <a:ext cx="4409893" cy="612027"/>
        </p:xfrm>
        <a:graphic>
          <a:graphicData uri="http://schemas.openxmlformats.org/presentationml/2006/ole">
            <mc:AlternateContent xmlns:mc="http://schemas.openxmlformats.org/markup-compatibility/2006">
              <mc:Choice xmlns:v="urn:schemas-microsoft-com:vml" Requires="v">
                <p:oleObj spid="_x0000_s13" name="" r:id="rId3" imgW="3111500" imgH="431800" progId="Equation.KSEE3">
                  <p:embed/>
                </p:oleObj>
              </mc:Choice>
              <mc:Fallback>
                <p:oleObj name="" r:id="rId3" imgW="3111500" imgH="431800" progId="Equation.KSEE3">
                  <p:embed/>
                  <p:pic>
                    <p:nvPicPr>
                      <p:cNvPr id="0" name="图片 7170"/>
                      <p:cNvPicPr/>
                      <p:nvPr/>
                    </p:nvPicPr>
                    <p:blipFill>
                      <a:blip r:embed="rId4"/>
                      <a:stretch>
                        <a:fillRect/>
                      </a:stretch>
                    </p:blipFill>
                    <p:spPr>
                      <a:xfrm>
                        <a:off x="7134985" y="72377"/>
                        <a:ext cx="4409893" cy="612027"/>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7134985" y="618693"/>
          <a:ext cx="3197903" cy="592980"/>
        </p:xfrm>
        <a:graphic>
          <a:graphicData uri="http://schemas.openxmlformats.org/presentationml/2006/ole">
            <mc:AlternateContent xmlns:mc="http://schemas.openxmlformats.org/markup-compatibility/2006">
              <mc:Choice xmlns:v="urn:schemas-microsoft-com:vml" Requires="v">
                <p:oleObj spid="_x0000_s11266" name="" r:id="rId5" imgW="2400300" imgH="444500" progId="Equation.KSEE3">
                  <p:embed/>
                </p:oleObj>
              </mc:Choice>
              <mc:Fallback>
                <p:oleObj name="" r:id="rId5" imgW="2400300" imgH="444500" progId="Equation.KSEE3">
                  <p:embed/>
                  <p:pic>
                    <p:nvPicPr>
                      <p:cNvPr id="0" name="图片 11265"/>
                      <p:cNvPicPr/>
                      <p:nvPr/>
                    </p:nvPicPr>
                    <p:blipFill>
                      <a:blip r:embed="rId6"/>
                      <a:stretch>
                        <a:fillRect/>
                      </a:stretch>
                    </p:blipFill>
                    <p:spPr>
                      <a:xfrm>
                        <a:off x="7134985" y="618693"/>
                        <a:ext cx="3197903" cy="592980"/>
                      </a:xfrm>
                      <a:prstGeom prst="rect">
                        <a:avLst/>
                      </a:prstGeom>
                    </p:spPr>
                  </p:pic>
                </p:oleObj>
              </mc:Fallback>
            </mc:AlternateContent>
          </a:graphicData>
        </a:graphic>
      </p:graphicFrame>
      <p:grpSp>
        <p:nvGrpSpPr>
          <p:cNvPr id="8" name="组合 7"/>
          <p:cNvGrpSpPr/>
          <p:nvPr/>
        </p:nvGrpSpPr>
        <p:grpSpPr>
          <a:xfrm>
            <a:off x="2706045" y="2279228"/>
            <a:ext cx="5436498" cy="1458960"/>
            <a:chOff x="3687" y="4120"/>
            <a:chExt cx="8563" cy="2298"/>
          </a:xfrm>
        </p:grpSpPr>
        <p:graphicFrame>
          <p:nvGraphicFramePr>
            <p:cNvPr id="5" name="对象 4">
              <a:hlinkClick r:id="" action="ppaction://ole?verb="/>
            </p:cNvPr>
            <p:cNvGraphicFramePr>
              <a:graphicFrameLocks noChangeAspect="1"/>
            </p:cNvGraphicFramePr>
            <p:nvPr/>
          </p:nvGraphicFramePr>
          <p:xfrm>
            <a:off x="3687" y="4120"/>
            <a:ext cx="3169" cy="2298"/>
          </p:xfrm>
          <a:graphic>
            <a:graphicData uri="http://schemas.openxmlformats.org/presentationml/2006/ole">
              <mc:AlternateContent xmlns:mc="http://schemas.openxmlformats.org/markup-compatibility/2006">
                <mc:Choice xmlns:v="urn:schemas-microsoft-com:vml" Requires="v">
                  <p:oleObj spid="_x0000_s12289" name="" r:id="rId7" imgW="1016000" imgH="736600" progId="Equation.KSEE3">
                    <p:embed/>
                  </p:oleObj>
                </mc:Choice>
                <mc:Fallback>
                  <p:oleObj name="" r:id="rId7" imgW="1016000" imgH="736600" progId="Equation.KSEE3">
                    <p:embed/>
                    <p:pic>
                      <p:nvPicPr>
                        <p:cNvPr id="0" name="图片 12288"/>
                        <p:cNvPicPr/>
                        <p:nvPr/>
                      </p:nvPicPr>
                      <p:blipFill>
                        <a:blip r:embed="rId8"/>
                        <a:stretch>
                          <a:fillRect/>
                        </a:stretch>
                      </p:blipFill>
                      <p:spPr>
                        <a:xfrm>
                          <a:off x="3687" y="4120"/>
                          <a:ext cx="3169" cy="2298"/>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037" y="4152"/>
            <a:ext cx="5213" cy="2234"/>
          </p:xfrm>
          <a:graphic>
            <a:graphicData uri="http://schemas.openxmlformats.org/presentationml/2006/ole">
              <mc:AlternateContent xmlns:mc="http://schemas.openxmlformats.org/markup-compatibility/2006">
                <mc:Choice xmlns:v="urn:schemas-microsoft-com:vml" Requires="v">
                  <p:oleObj spid="_x0000_s12290" name="" r:id="rId9" imgW="1600200" imgH="685800" progId="Equation.KSEE3">
                    <p:embed/>
                  </p:oleObj>
                </mc:Choice>
                <mc:Fallback>
                  <p:oleObj name="" r:id="rId9" imgW="1600200" imgH="685800" progId="Equation.KSEE3">
                    <p:embed/>
                    <p:pic>
                      <p:nvPicPr>
                        <p:cNvPr id="0" name="图片 12289"/>
                        <p:cNvPicPr/>
                        <p:nvPr/>
                      </p:nvPicPr>
                      <p:blipFill>
                        <a:blip r:embed="rId10"/>
                        <a:stretch>
                          <a:fillRect/>
                        </a:stretch>
                      </p:blipFill>
                      <p:spPr>
                        <a:xfrm>
                          <a:off x="7037" y="4152"/>
                          <a:ext cx="5213" cy="2234"/>
                        </a:xfrm>
                        <a:prstGeom prst="rect">
                          <a:avLst/>
                        </a:prstGeom>
                      </p:spPr>
                    </p:pic>
                  </p:oleObj>
                </mc:Fallback>
              </mc:AlternateContent>
            </a:graphicData>
          </a:graphic>
        </p:graphicFrame>
      </p:grpSp>
      <p:graphicFrame>
        <p:nvGraphicFramePr>
          <p:cNvPr id="9" name="对象 8">
            <a:hlinkClick r:id="" action="ppaction://ole?verb="/>
          </p:cNvPr>
          <p:cNvGraphicFramePr>
            <a:graphicFrameLocks noChangeAspect="1"/>
          </p:cNvGraphicFramePr>
          <p:nvPr/>
        </p:nvGraphicFramePr>
        <p:xfrm>
          <a:off x="5083041" y="3283585"/>
          <a:ext cx="584092" cy="734559"/>
        </p:xfrm>
        <a:graphic>
          <a:graphicData uri="http://schemas.openxmlformats.org/presentationml/2006/ole">
            <mc:AlternateContent xmlns:mc="http://schemas.openxmlformats.org/markup-compatibility/2006">
              <mc:Choice xmlns:v="urn:schemas-microsoft-com:vml" Requires="v">
                <p:oleObj spid="_x0000_s12291" name="" r:id="rId11" imgW="139700" imgH="203200" progId="Equation.KSEE3">
                  <p:embed/>
                </p:oleObj>
              </mc:Choice>
              <mc:Fallback>
                <p:oleObj name="" r:id="rId11" imgW="139700" imgH="203200" progId="Equation.KSEE3">
                  <p:embed/>
                  <p:pic>
                    <p:nvPicPr>
                      <p:cNvPr id="0" name="图片 12290"/>
                      <p:cNvPicPr/>
                      <p:nvPr/>
                    </p:nvPicPr>
                    <p:blipFill>
                      <a:blip r:embed="rId12"/>
                      <a:stretch>
                        <a:fillRect/>
                      </a:stretch>
                    </p:blipFill>
                    <p:spPr>
                      <a:xfrm>
                        <a:off x="5083041" y="3283585"/>
                        <a:ext cx="584092" cy="734559"/>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3239980" y="3912099"/>
          <a:ext cx="4569884" cy="1818303"/>
        </p:xfrm>
        <a:graphic>
          <a:graphicData uri="http://schemas.openxmlformats.org/presentationml/2006/ole">
            <mc:AlternateContent xmlns:mc="http://schemas.openxmlformats.org/markup-compatibility/2006">
              <mc:Choice xmlns:v="urn:schemas-microsoft-com:vml" Requires="v">
                <p:oleObj spid="_x0000_s12292" name="" r:id="rId13" imgW="2234565" imgH="889000" progId="Equation.KSEE3">
                  <p:embed/>
                </p:oleObj>
              </mc:Choice>
              <mc:Fallback>
                <p:oleObj name="" r:id="rId13" imgW="2234565" imgH="889000" progId="Equation.KSEE3">
                  <p:embed/>
                  <p:pic>
                    <p:nvPicPr>
                      <p:cNvPr id="0" name="图片 12291"/>
                      <p:cNvPicPr/>
                      <p:nvPr/>
                    </p:nvPicPr>
                    <p:blipFill>
                      <a:blip r:embed="rId14"/>
                      <a:stretch>
                        <a:fillRect/>
                      </a:stretch>
                    </p:blipFill>
                    <p:spPr>
                      <a:xfrm>
                        <a:off x="3239980" y="3912099"/>
                        <a:ext cx="4569884" cy="181830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8765" y="895350"/>
            <a:ext cx="11075035" cy="5281930"/>
          </a:xfrm>
        </p:spPr>
        <p:txBody>
          <a:bodyPr>
            <a:normAutofit/>
          </a:bodyPr>
          <a:p>
            <a:r>
              <a:rPr lang="en-US" altLang="zh-CN"/>
              <a:t> </a:t>
            </a:r>
            <a:r>
              <a:rPr lang="zh-CN" altLang="en-US"/>
              <a:t>假设存在最优解</a:t>
            </a:r>
            <a:r>
              <a:rPr lang="en-US" altLang="zh-CN"/>
              <a:t>β</a:t>
            </a:r>
            <a:r>
              <a:rPr lang="en-US" altLang="zh-CN" baseline="30000"/>
              <a:t>*</a:t>
            </a:r>
            <a:r>
              <a:rPr lang="zh-CN" altLang="en-US"/>
              <a:t>； 根据</a:t>
            </a:r>
            <a:r>
              <a:rPr lang="en-US" altLang="zh-CN"/>
              <a:t>w</a:t>
            </a:r>
            <a:r>
              <a:rPr lang="zh-CN" altLang="en-US"/>
              <a:t>、</a:t>
            </a:r>
            <a:r>
              <a:rPr lang="en-US" altLang="zh-CN"/>
              <a:t>b</a:t>
            </a:r>
            <a:r>
              <a:rPr lang="zh-CN" altLang="en-US"/>
              <a:t>和</a:t>
            </a:r>
            <a:r>
              <a:rPr lang="en-US" altLang="zh-CN"/>
              <a:t>β</a:t>
            </a:r>
            <a:r>
              <a:rPr lang="zh-CN" altLang="en-US"/>
              <a:t>的关系，可以分别计算出对应的</a:t>
            </a:r>
            <a:r>
              <a:rPr lang="en-US" altLang="zh-CN"/>
              <a:t>w</a:t>
            </a:r>
            <a:r>
              <a:rPr lang="zh-CN" altLang="en-US"/>
              <a:t>值和</a:t>
            </a:r>
            <a:r>
              <a:rPr lang="en-US" altLang="zh-CN"/>
              <a:t>b</a:t>
            </a:r>
            <a:r>
              <a:rPr lang="zh-CN" altLang="en-US"/>
              <a:t>值</a:t>
            </a:r>
            <a:r>
              <a:rPr lang="en-US" altLang="zh-CN"/>
              <a:t>(</a:t>
            </a:r>
            <a:r>
              <a:rPr lang="zh-CN" altLang="en-US"/>
              <a:t>一般使用所有支持向量的计算均值来作为实际的</a:t>
            </a:r>
            <a:r>
              <a:rPr lang="en-US" altLang="zh-CN"/>
              <a:t>b</a:t>
            </a:r>
            <a:r>
              <a:rPr lang="zh-CN" altLang="en-US"/>
              <a:t>值</a:t>
            </a:r>
            <a:r>
              <a:rPr lang="en-US" altLang="zh-CN"/>
              <a:t>)</a:t>
            </a:r>
            <a:r>
              <a:rPr lang="zh-CN" altLang="en-US"/>
              <a:t>；</a:t>
            </a:r>
            <a:endParaRPr lang="zh-CN" altLang="en-US"/>
          </a:p>
          <a:p>
            <a:endParaRPr lang="zh-CN" altLang="en-US"/>
          </a:p>
          <a:p>
            <a:endParaRPr lang="zh-CN" altLang="en-US"/>
          </a:p>
          <a:p>
            <a:endParaRPr lang="zh-CN" altLang="en-US"/>
          </a:p>
          <a:p>
            <a:r>
              <a:rPr lang="zh-CN" altLang="en-US"/>
              <a:t> 这里的</a:t>
            </a:r>
            <a:r>
              <a:rPr lang="en-US" altLang="zh-CN"/>
              <a:t>(x</a:t>
            </a:r>
            <a:r>
              <a:rPr lang="en-US" altLang="zh-CN" baseline="30000"/>
              <a:t>s</a:t>
            </a:r>
            <a:r>
              <a:rPr lang="en-US" altLang="zh-CN"/>
              <a:t>,y</a:t>
            </a:r>
            <a:r>
              <a:rPr lang="en-US" altLang="zh-CN" baseline="30000"/>
              <a:t>s</a:t>
            </a:r>
            <a:r>
              <a:rPr lang="en-US" altLang="zh-CN"/>
              <a:t>)</a:t>
            </a:r>
            <a:r>
              <a:rPr lang="zh-CN" altLang="en-US"/>
              <a:t>即支持向量，根据</a:t>
            </a:r>
            <a:r>
              <a:rPr lang="en-US" altLang="zh-CN"/>
              <a:t>KKT</a:t>
            </a:r>
            <a:r>
              <a:rPr lang="zh-CN" altLang="en-US"/>
              <a:t>条件中的对偶互补条件</a:t>
            </a:r>
            <a:r>
              <a:rPr lang="en-US" altLang="zh-CN"/>
              <a:t>(</a:t>
            </a:r>
            <a:r>
              <a:rPr lang="zh-CN" altLang="en-US"/>
              <a:t>松弛条件约束</a:t>
            </a:r>
            <a:r>
              <a:rPr lang="en-US" altLang="zh-CN"/>
              <a:t>)</a:t>
            </a:r>
            <a:r>
              <a:rPr lang="zh-CN" altLang="en-US"/>
              <a:t>，支持向量必须满足一下公式：</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t>SVM</a:t>
            </a:r>
            <a:endParaRPr lang="zh-CN" altLang="en-US"/>
          </a:p>
        </p:txBody>
      </p:sp>
      <p:graphicFrame>
        <p:nvGraphicFramePr>
          <p:cNvPr id="5" name="对象 4">
            <a:hlinkClick r:id="" action="ppaction://ole?verb="/>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3313" name="" r:id="rId1" imgW="914400" imgH="215900" progId="Equation.KSEE3">
                  <p:embed/>
                </p:oleObj>
              </mc:Choice>
              <mc:Fallback>
                <p:oleObj name="" r:id="rId1" imgW="914400" imgH="215900" progId="Equation.KSEE3">
                  <p:embed/>
                  <p:pic>
                    <p:nvPicPr>
                      <p:cNvPr id="0" name="图片 13312"/>
                      <p:cNvPicPr/>
                      <p:nvPr/>
                    </p:nvPicPr>
                    <p:blipFill>
                      <a:blip r:embed="rId2"/>
                      <a:stretch>
                        <a:fillRect/>
                      </a:stretch>
                    </p:blipFill>
                    <p:spPr>
                      <a:xfrm>
                        <a:off x="5638567" y="3320435"/>
                        <a:ext cx="914231" cy="21586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357997" y="2152886"/>
          <a:ext cx="2916650" cy="1167549"/>
        </p:xfrm>
        <a:graphic>
          <a:graphicData uri="http://schemas.openxmlformats.org/presentationml/2006/ole">
            <mc:AlternateContent xmlns:mc="http://schemas.openxmlformats.org/markup-compatibility/2006">
              <mc:Choice xmlns:v="urn:schemas-microsoft-com:vml" Requires="v">
                <p:oleObj spid="_x0000_s10241" name="" r:id="rId3" imgW="1079500" imgH="431800" progId="Equation.KSEE3">
                  <p:embed/>
                </p:oleObj>
              </mc:Choice>
              <mc:Fallback>
                <p:oleObj name="" r:id="rId3" imgW="1079500" imgH="431800" progId="Equation.KSEE3">
                  <p:embed/>
                  <p:pic>
                    <p:nvPicPr>
                      <p:cNvPr id="0" name="图片 10240"/>
                      <p:cNvPicPr/>
                      <p:nvPr/>
                    </p:nvPicPr>
                    <p:blipFill>
                      <a:blip r:embed="rId4"/>
                      <a:stretch>
                        <a:fillRect/>
                      </a:stretch>
                    </p:blipFill>
                    <p:spPr>
                      <a:xfrm>
                        <a:off x="4357997" y="2152886"/>
                        <a:ext cx="2916650" cy="1167549"/>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63009" y="3320456"/>
          <a:ext cx="11529465" cy="1246274"/>
        </p:xfrm>
        <a:graphic>
          <a:graphicData uri="http://schemas.openxmlformats.org/presentationml/2006/ole">
            <mc:AlternateContent xmlns:mc="http://schemas.openxmlformats.org/markup-compatibility/2006">
              <mc:Choice xmlns:v="urn:schemas-microsoft-com:vml" Requires="v">
                <p:oleObj spid="_x0000_s10242" name="" r:id="rId5" imgW="4241800" imgH="457200" progId="Equation.KSEE3">
                  <p:embed/>
                </p:oleObj>
              </mc:Choice>
              <mc:Fallback>
                <p:oleObj name="" r:id="rId5" imgW="4241800" imgH="457200" progId="Equation.KSEE3">
                  <p:embed/>
                  <p:pic>
                    <p:nvPicPr>
                      <p:cNvPr id="0" name="图片 10241"/>
                      <p:cNvPicPr/>
                      <p:nvPr/>
                    </p:nvPicPr>
                    <p:blipFill>
                      <a:blip r:embed="rId6"/>
                      <a:stretch>
                        <a:fillRect/>
                      </a:stretch>
                    </p:blipFill>
                    <p:spPr>
                      <a:xfrm>
                        <a:off x="463009" y="3320456"/>
                        <a:ext cx="11529465" cy="1246274"/>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6017201" y="6039688"/>
          <a:ext cx="5163499" cy="742812"/>
        </p:xfrm>
        <a:graphic>
          <a:graphicData uri="http://schemas.openxmlformats.org/presentationml/2006/ole">
            <mc:AlternateContent xmlns:mc="http://schemas.openxmlformats.org/markup-compatibility/2006">
              <mc:Choice xmlns:v="urn:schemas-microsoft-com:vml" Requires="v">
                <p:oleObj spid="_x0000_s13314" name="" r:id="rId7" imgW="1765300" imgH="254000" progId="Equation.KSEE3">
                  <p:embed/>
                </p:oleObj>
              </mc:Choice>
              <mc:Fallback>
                <p:oleObj name="" r:id="rId7" imgW="1765300" imgH="254000" progId="Equation.KSEE3">
                  <p:embed/>
                  <p:pic>
                    <p:nvPicPr>
                      <p:cNvPr id="0" name="图片 13313"/>
                      <p:cNvPicPr/>
                      <p:nvPr/>
                    </p:nvPicPr>
                    <p:blipFill>
                      <a:blip r:embed="rId8"/>
                      <a:stretch>
                        <a:fillRect/>
                      </a:stretch>
                    </p:blipFill>
                    <p:spPr>
                      <a:xfrm>
                        <a:off x="6017201" y="6039688"/>
                        <a:ext cx="5163499" cy="742812"/>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901131" y="6138238"/>
          <a:ext cx="3444872" cy="545364"/>
        </p:xfrm>
        <a:graphic>
          <a:graphicData uri="http://schemas.openxmlformats.org/presentationml/2006/ole">
            <mc:AlternateContent xmlns:mc="http://schemas.openxmlformats.org/markup-compatibility/2006">
              <mc:Choice xmlns:v="urn:schemas-microsoft-com:vml" Requires="v">
                <p:oleObj spid="_x0000_s13315" name="" r:id="rId9" imgW="1524000" imgH="241300" progId="Equation.KSEE3">
                  <p:embed/>
                </p:oleObj>
              </mc:Choice>
              <mc:Fallback>
                <p:oleObj name="" r:id="rId9" imgW="1524000" imgH="241300" progId="Equation.KSEE3">
                  <p:embed/>
                  <p:pic>
                    <p:nvPicPr>
                      <p:cNvPr id="0" name="图片 13314"/>
                      <p:cNvPicPr/>
                      <p:nvPr/>
                    </p:nvPicPr>
                    <p:blipFill>
                      <a:blip r:embed="rId10"/>
                      <a:stretch>
                        <a:fillRect/>
                      </a:stretch>
                    </p:blipFill>
                    <p:spPr>
                      <a:xfrm>
                        <a:off x="1901131" y="6138238"/>
                        <a:ext cx="3444872" cy="54536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2590" y="1028065"/>
            <a:ext cx="10951210" cy="5149215"/>
          </a:xfrm>
        </p:spPr>
        <p:txBody>
          <a:bodyPr>
            <a:normAutofit fontScale="80000"/>
          </a:bodyPr>
          <a:p>
            <a:r>
              <a:rPr lang="en-US" altLang="zh-CN"/>
              <a:t> </a:t>
            </a:r>
            <a:r>
              <a:rPr lang="zh-CN" altLang="en-US"/>
              <a:t>输入线性可分的</a:t>
            </a:r>
            <a:r>
              <a:rPr lang="en-US" altLang="zh-CN"/>
              <a:t>m</a:t>
            </a:r>
            <a:r>
              <a:rPr lang="zh-CN" altLang="en-US"/>
              <a:t>个样本数据</a:t>
            </a:r>
            <a:r>
              <a:rPr lang="en-US" altLang="zh-CN"/>
              <a:t>{(x</a:t>
            </a:r>
            <a:r>
              <a:rPr lang="en-US" altLang="zh-CN" baseline="30000"/>
              <a:t>1</a:t>
            </a:r>
            <a:r>
              <a:rPr lang="en-US" altLang="zh-CN"/>
              <a:t>,y</a:t>
            </a:r>
            <a:r>
              <a:rPr lang="en-US" altLang="zh-CN" baseline="30000"/>
              <a:t>1</a:t>
            </a:r>
            <a:r>
              <a:rPr lang="en-US" altLang="zh-CN"/>
              <a:t>),</a:t>
            </a:r>
            <a:r>
              <a:rPr lang="en-US" altLang="zh-CN">
                <a:sym typeface="+mn-ea"/>
              </a:rPr>
              <a:t>(x</a:t>
            </a:r>
            <a:r>
              <a:rPr lang="en-US" altLang="zh-CN" baseline="30000">
                <a:sym typeface="+mn-ea"/>
              </a:rPr>
              <a:t>2</a:t>
            </a:r>
            <a:r>
              <a:rPr lang="en-US" altLang="zh-CN">
                <a:sym typeface="+mn-ea"/>
              </a:rPr>
              <a:t>,y</a:t>
            </a:r>
            <a:r>
              <a:rPr lang="en-US" altLang="zh-CN" baseline="30000">
                <a:sym typeface="+mn-ea"/>
              </a:rPr>
              <a:t>2</a:t>
            </a:r>
            <a:r>
              <a:rPr lang="en-US" altLang="zh-CN">
                <a:sym typeface="+mn-ea"/>
              </a:rPr>
              <a:t>),...,(x</a:t>
            </a:r>
            <a:r>
              <a:rPr lang="en-US" altLang="zh-CN" baseline="30000">
                <a:sym typeface="+mn-ea"/>
              </a:rPr>
              <a:t>m</a:t>
            </a:r>
            <a:r>
              <a:rPr lang="en-US" altLang="zh-CN">
                <a:sym typeface="+mn-ea"/>
              </a:rPr>
              <a:t>,y</a:t>
            </a:r>
            <a:r>
              <a:rPr lang="en-US" altLang="zh-CN" baseline="30000">
                <a:sym typeface="+mn-ea"/>
              </a:rPr>
              <a:t>m</a:t>
            </a:r>
            <a:r>
              <a:rPr lang="en-US" altLang="zh-CN">
                <a:sym typeface="+mn-ea"/>
              </a:rPr>
              <a:t>)</a:t>
            </a:r>
            <a:r>
              <a:rPr lang="en-US" altLang="zh-CN"/>
              <a:t>}</a:t>
            </a:r>
            <a:r>
              <a:rPr lang="zh-CN" altLang="en-US"/>
              <a:t>，其中</a:t>
            </a:r>
            <a:r>
              <a:rPr lang="en-US" altLang="zh-CN"/>
              <a:t>x</a:t>
            </a:r>
            <a:r>
              <a:rPr lang="zh-CN" altLang="en-US"/>
              <a:t>为</a:t>
            </a:r>
            <a:r>
              <a:rPr lang="en-US" altLang="zh-CN"/>
              <a:t>n</a:t>
            </a:r>
            <a:r>
              <a:rPr lang="zh-CN" altLang="en-US"/>
              <a:t>维的特征向量，</a:t>
            </a:r>
            <a:r>
              <a:rPr lang="en-US" altLang="zh-CN"/>
              <a:t>y</a:t>
            </a:r>
            <a:r>
              <a:rPr lang="zh-CN" altLang="en-US"/>
              <a:t>为二元输出，取值为</a:t>
            </a:r>
            <a:r>
              <a:rPr lang="en-US" altLang="zh-CN"/>
              <a:t>+1</a:t>
            </a:r>
            <a:r>
              <a:rPr lang="zh-CN" altLang="en-US"/>
              <a:t>或者</a:t>
            </a:r>
            <a:r>
              <a:rPr lang="en-US" altLang="zh-CN"/>
              <a:t>-1</a:t>
            </a:r>
            <a:r>
              <a:rPr lang="zh-CN" altLang="en-US"/>
              <a:t>；</a:t>
            </a:r>
            <a:r>
              <a:rPr lang="en-US" altLang="zh-CN"/>
              <a:t>SVM</a:t>
            </a:r>
            <a:r>
              <a:rPr lang="zh-CN" altLang="en-US"/>
              <a:t>模型输出为参数</a:t>
            </a:r>
            <a:r>
              <a:rPr lang="en-US" altLang="zh-CN"/>
              <a:t>w</a:t>
            </a:r>
            <a:r>
              <a:rPr lang="zh-CN" altLang="en-US"/>
              <a:t>、</a:t>
            </a:r>
            <a:r>
              <a:rPr lang="en-US" altLang="zh-CN"/>
              <a:t>b</a:t>
            </a:r>
            <a:r>
              <a:rPr lang="zh-CN" altLang="en-US"/>
              <a:t>以及分类决策函数。</a:t>
            </a:r>
            <a:endParaRPr lang="zh-CN" altLang="en-US"/>
          </a:p>
          <a:p>
            <a:pPr lvl="1"/>
            <a:r>
              <a:rPr lang="zh-CN" altLang="en-US"/>
              <a:t> 构造约束优化问题；</a:t>
            </a:r>
            <a:endParaRPr lang="zh-CN" altLang="en-US"/>
          </a:p>
          <a:p>
            <a:pPr marL="457200" lvl="1" indent="0">
              <a:buNone/>
            </a:pPr>
            <a:endParaRPr lang="zh-CN" altLang="en-US"/>
          </a:p>
          <a:p>
            <a:pPr lvl="1"/>
            <a:r>
              <a:rPr lang="en-US" altLang="zh-CN"/>
              <a:t> </a:t>
            </a:r>
            <a:r>
              <a:rPr lang="zh-CN" altLang="en-US"/>
              <a:t>使用</a:t>
            </a:r>
            <a:r>
              <a:rPr lang="en-US" altLang="zh-CN"/>
              <a:t>SMO</a:t>
            </a:r>
            <a:r>
              <a:rPr lang="zh-CN" altLang="en-US"/>
              <a:t>算法求出上式优化中对应的最优解</a:t>
            </a:r>
            <a:r>
              <a:rPr lang="en-US" altLang="zh-CN"/>
              <a:t>β</a:t>
            </a:r>
            <a:r>
              <a:rPr lang="en-US" altLang="zh-CN" baseline="30000"/>
              <a:t>*</a:t>
            </a:r>
            <a:r>
              <a:rPr lang="zh-CN" altLang="en-US"/>
              <a:t>；</a:t>
            </a:r>
            <a:endParaRPr lang="zh-CN" altLang="en-US"/>
          </a:p>
          <a:p>
            <a:pPr lvl="1"/>
            <a:r>
              <a:rPr lang="zh-CN" altLang="en-US"/>
              <a:t> 找出所有的支持向量集合</a:t>
            </a:r>
            <a:r>
              <a:rPr lang="en-US" altLang="zh-CN"/>
              <a:t>S;</a:t>
            </a:r>
            <a:endParaRPr lang="en-US" altLang="zh-CN"/>
          </a:p>
          <a:p>
            <a:pPr lvl="1"/>
            <a:r>
              <a:rPr lang="en-US" altLang="zh-CN"/>
              <a:t> </a:t>
            </a:r>
            <a:r>
              <a:rPr lang="zh-CN" altLang="en-US"/>
              <a:t>更新参数</a:t>
            </a:r>
            <a:r>
              <a:rPr lang="en-US" altLang="zh-CN"/>
              <a:t>w</a:t>
            </a:r>
            <a:r>
              <a:rPr lang="en-US" altLang="zh-CN" baseline="30000">
                <a:sym typeface="+mn-ea"/>
              </a:rPr>
              <a:t>*</a:t>
            </a:r>
            <a:r>
              <a:rPr lang="zh-CN" altLang="en-US"/>
              <a:t>、</a:t>
            </a:r>
            <a:r>
              <a:rPr lang="en-US" altLang="zh-CN"/>
              <a:t>b</a:t>
            </a:r>
            <a:r>
              <a:rPr lang="en-US" altLang="zh-CN" baseline="30000">
                <a:sym typeface="+mn-ea"/>
              </a:rPr>
              <a:t>*</a:t>
            </a:r>
            <a:r>
              <a:rPr lang="zh-CN" altLang="en-US"/>
              <a:t>的值；</a:t>
            </a:r>
            <a:endParaRPr lang="zh-CN" altLang="en-US"/>
          </a:p>
          <a:p>
            <a:pPr marL="457200" lvl="1" indent="0">
              <a:buNone/>
            </a:pPr>
            <a:endParaRPr lang="zh-CN" altLang="en-US"/>
          </a:p>
          <a:p>
            <a:pPr lvl="1"/>
            <a:r>
              <a:rPr lang="en-US" altLang="zh-CN"/>
              <a:t> </a:t>
            </a:r>
            <a:r>
              <a:rPr lang="zh-CN" altLang="en-US"/>
              <a:t>构建最终的分类器</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t>SVM</a:t>
            </a:r>
            <a:r>
              <a:rPr lang="zh-CN" altLang="en-US"/>
              <a:t>算法流程</a:t>
            </a:r>
            <a:endParaRPr lang="zh-CN" altLang="en-US"/>
          </a:p>
        </p:txBody>
      </p:sp>
      <p:graphicFrame>
        <p:nvGraphicFramePr>
          <p:cNvPr id="12" name="对象 11">
            <a:hlinkClick r:id="" action="ppaction://ole?verb="/>
          </p:cNvPr>
          <p:cNvGraphicFramePr>
            <a:graphicFrameLocks noChangeAspect="1"/>
          </p:cNvGraphicFramePr>
          <p:nvPr/>
        </p:nvGraphicFramePr>
        <p:xfrm>
          <a:off x="3387817" y="2072865"/>
          <a:ext cx="3326149" cy="1323730"/>
        </p:xfrm>
        <a:graphic>
          <a:graphicData uri="http://schemas.openxmlformats.org/presentationml/2006/ole">
            <mc:AlternateContent xmlns:mc="http://schemas.openxmlformats.org/markup-compatibility/2006">
              <mc:Choice xmlns:v="urn:schemas-microsoft-com:vml" Requires="v">
                <p:oleObj spid="_x0000_s12292" name="" r:id="rId1" imgW="2234565" imgH="889000" progId="Equation.KSEE3">
                  <p:embed/>
                </p:oleObj>
              </mc:Choice>
              <mc:Fallback>
                <p:oleObj name="" r:id="rId1" imgW="2234565" imgH="889000" progId="Equation.KSEE3">
                  <p:embed/>
                  <p:pic>
                    <p:nvPicPr>
                      <p:cNvPr id="0" name="图片 12291"/>
                      <p:cNvPicPr/>
                      <p:nvPr/>
                    </p:nvPicPr>
                    <p:blipFill>
                      <a:blip r:embed="rId2"/>
                      <a:stretch>
                        <a:fillRect/>
                      </a:stretch>
                    </p:blipFill>
                    <p:spPr>
                      <a:xfrm>
                        <a:off x="3387817" y="2072865"/>
                        <a:ext cx="3326149" cy="132373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4251895" y="3729867"/>
          <a:ext cx="3252503" cy="411404"/>
        </p:xfrm>
        <a:graphic>
          <a:graphicData uri="http://schemas.openxmlformats.org/presentationml/2006/ole">
            <mc:AlternateContent xmlns:mc="http://schemas.openxmlformats.org/markup-compatibility/2006">
              <mc:Choice xmlns:v="urn:schemas-microsoft-com:vml" Requires="v">
                <p:oleObj spid="_x0000_s13314" name="" r:id="rId3" imgW="2005965" imgH="254000" progId="Equation.KSEE3">
                  <p:embed/>
                </p:oleObj>
              </mc:Choice>
              <mc:Fallback>
                <p:oleObj name="" r:id="rId3" imgW="2005965" imgH="254000" progId="Equation.KSEE3">
                  <p:embed/>
                  <p:pic>
                    <p:nvPicPr>
                      <p:cNvPr id="0" name="图片 13313"/>
                      <p:cNvPicPr/>
                      <p:nvPr/>
                    </p:nvPicPr>
                    <p:blipFill>
                      <a:blip r:embed="rId4"/>
                      <a:stretch>
                        <a:fillRect/>
                      </a:stretch>
                    </p:blipFill>
                    <p:spPr>
                      <a:xfrm>
                        <a:off x="4251895" y="3729867"/>
                        <a:ext cx="3252503" cy="411404"/>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5638567" y="3320435"/>
          <a:ext cx="914231" cy="215860"/>
        </p:xfrm>
        <a:graphic>
          <a:graphicData uri="http://schemas.openxmlformats.org/presentationml/2006/ole">
            <mc:AlternateContent xmlns:mc="http://schemas.openxmlformats.org/markup-compatibility/2006">
              <mc:Choice xmlns:v="urn:schemas-microsoft-com:vml" Requires="v">
                <p:oleObj spid="_x0000_s14337" name="" r:id="rId5" imgW="914400" imgH="215900" progId="Equation.KSEE3">
                  <p:embed/>
                </p:oleObj>
              </mc:Choice>
              <mc:Fallback>
                <p:oleObj name="" r:id="rId5" imgW="914400" imgH="215900" progId="Equation.KSEE3">
                  <p:embed/>
                  <p:pic>
                    <p:nvPicPr>
                      <p:cNvPr id="0" name="图片 14336"/>
                      <p:cNvPicPr/>
                      <p:nvPr/>
                    </p:nvPicPr>
                    <p:blipFill>
                      <a:blip r:embed="rId6"/>
                      <a:stretch>
                        <a:fillRect/>
                      </a:stretch>
                    </p:blipFill>
                    <p:spPr>
                      <a:xfrm>
                        <a:off x="5638567" y="3320435"/>
                        <a:ext cx="914231" cy="215860"/>
                      </a:xfrm>
                      <a:prstGeom prst="rect">
                        <a:avLst/>
                      </a:prstGeom>
                    </p:spPr>
                  </p:pic>
                </p:oleObj>
              </mc:Fallback>
            </mc:AlternateContent>
          </a:graphicData>
        </a:graphic>
      </p:graphicFrame>
      <p:grpSp>
        <p:nvGrpSpPr>
          <p:cNvPr id="10" name="组合 9"/>
          <p:cNvGrpSpPr/>
          <p:nvPr/>
        </p:nvGrpSpPr>
        <p:grpSpPr>
          <a:xfrm>
            <a:off x="3165039" y="4499308"/>
            <a:ext cx="4677179" cy="652659"/>
            <a:chOff x="3477" y="8021"/>
            <a:chExt cx="7367" cy="1028"/>
          </a:xfrm>
        </p:grpSpPr>
        <p:graphicFrame>
          <p:nvGraphicFramePr>
            <p:cNvPr id="6" name="对象 5">
              <a:hlinkClick r:id="" action="ppaction://ole?verb="/>
            </p:cNvPr>
            <p:cNvGraphicFramePr>
              <a:graphicFrameLocks noChangeAspect="1"/>
            </p:cNvGraphicFramePr>
            <p:nvPr/>
          </p:nvGraphicFramePr>
          <p:xfrm>
            <a:off x="3477" y="8021"/>
            <a:ext cx="2571" cy="1029"/>
          </p:xfrm>
          <a:graphic>
            <a:graphicData uri="http://schemas.openxmlformats.org/presentationml/2006/ole">
              <mc:AlternateContent xmlns:mc="http://schemas.openxmlformats.org/markup-compatibility/2006">
                <mc:Choice xmlns:v="urn:schemas-microsoft-com:vml" Requires="v">
                  <p:oleObj spid="_x0000_s10241" name="" r:id="rId7" imgW="1079500" imgH="431800" progId="Equation.KSEE3">
                    <p:embed/>
                  </p:oleObj>
                </mc:Choice>
                <mc:Fallback>
                  <p:oleObj name="" r:id="rId7" imgW="1079500" imgH="431800" progId="Equation.KSEE3">
                    <p:embed/>
                    <p:pic>
                      <p:nvPicPr>
                        <p:cNvPr id="0" name="图片 10240"/>
                        <p:cNvPicPr/>
                        <p:nvPr/>
                      </p:nvPicPr>
                      <p:blipFill>
                        <a:blip r:embed="rId8"/>
                        <a:stretch>
                          <a:fillRect/>
                        </a:stretch>
                      </p:blipFill>
                      <p:spPr>
                        <a:xfrm>
                          <a:off x="3477" y="8021"/>
                          <a:ext cx="2571" cy="1029"/>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6388" y="8021"/>
            <a:ext cx="4457" cy="1029"/>
          </p:xfrm>
          <a:graphic>
            <a:graphicData uri="http://schemas.openxmlformats.org/presentationml/2006/ole">
              <mc:AlternateContent xmlns:mc="http://schemas.openxmlformats.org/markup-compatibility/2006">
                <mc:Choice xmlns:v="urn:schemas-microsoft-com:vml" Requires="v">
                  <p:oleObj spid="_x0000_s14338" name="" r:id="rId9" imgW="1981200" imgH="457200" progId="Equation.KSEE3">
                    <p:embed/>
                  </p:oleObj>
                </mc:Choice>
                <mc:Fallback>
                  <p:oleObj name="" r:id="rId9" imgW="1981200" imgH="457200" progId="Equation.KSEE3">
                    <p:embed/>
                    <p:pic>
                      <p:nvPicPr>
                        <p:cNvPr id="0" name="图片 14337"/>
                        <p:cNvPicPr/>
                        <p:nvPr/>
                      </p:nvPicPr>
                      <p:blipFill>
                        <a:blip r:embed="rId10"/>
                        <a:stretch>
                          <a:fillRect/>
                        </a:stretch>
                      </p:blipFill>
                      <p:spPr>
                        <a:xfrm>
                          <a:off x="6388" y="8021"/>
                          <a:ext cx="4457" cy="1029"/>
                        </a:xfrm>
                        <a:prstGeom prst="rect">
                          <a:avLst/>
                        </a:prstGeom>
                      </p:spPr>
                    </p:pic>
                  </p:oleObj>
                </mc:Fallback>
              </mc:AlternateContent>
            </a:graphicData>
          </a:graphic>
        </p:graphicFrame>
      </p:grpSp>
      <p:graphicFrame>
        <p:nvGraphicFramePr>
          <p:cNvPr id="11" name="对象 10">
            <a:hlinkClick r:id="" action="ppaction://ole?verb="/>
          </p:cNvPr>
          <p:cNvGraphicFramePr>
            <a:graphicFrameLocks noChangeAspect="1"/>
          </p:cNvGraphicFramePr>
          <p:nvPr/>
        </p:nvGraphicFramePr>
        <p:xfrm>
          <a:off x="3164991" y="5762146"/>
          <a:ext cx="3231552" cy="514890"/>
        </p:xfrm>
        <a:graphic>
          <a:graphicData uri="http://schemas.openxmlformats.org/presentationml/2006/ole">
            <mc:AlternateContent xmlns:mc="http://schemas.openxmlformats.org/markup-compatibility/2006">
              <mc:Choice xmlns:v="urn:schemas-microsoft-com:vml" Requires="v">
                <p:oleObj spid="_x0000_s14339" name="" r:id="rId11" imgW="1435100" imgH="228600" progId="Equation.KSEE3">
                  <p:embed/>
                </p:oleObj>
              </mc:Choice>
              <mc:Fallback>
                <p:oleObj name="" r:id="rId11" imgW="1435100" imgH="228600" progId="Equation.KSEE3">
                  <p:embed/>
                  <p:pic>
                    <p:nvPicPr>
                      <p:cNvPr id="0" name="图片 14338"/>
                      <p:cNvPicPr/>
                      <p:nvPr/>
                    </p:nvPicPr>
                    <p:blipFill>
                      <a:blip r:embed="rId12"/>
                      <a:stretch>
                        <a:fillRect/>
                      </a:stretch>
                    </p:blipFill>
                    <p:spPr>
                      <a:xfrm>
                        <a:off x="3164991" y="5762146"/>
                        <a:ext cx="3231552" cy="5148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579245"/>
            <a:ext cx="10515600" cy="4598035"/>
          </a:xfrm>
        </p:spPr>
        <p:txBody>
          <a:bodyPr/>
          <a:p>
            <a:r>
              <a:rPr lang="en-US" altLang="zh-CN"/>
              <a:t> </a:t>
            </a:r>
            <a:r>
              <a:rPr lang="zh-CN" altLang="en-US" dirty="0" smtClean="0">
                <a:sym typeface="+mn-ea"/>
              </a:rPr>
              <a:t>给定三个数据点：正例点</a:t>
            </a:r>
            <a:r>
              <a:rPr lang="en-US" altLang="zh-CN" dirty="0" smtClean="0">
                <a:sym typeface="+mn-ea"/>
              </a:rPr>
              <a:t>x1=(3,3),x2=(4,3), </a:t>
            </a:r>
            <a:r>
              <a:rPr lang="zh-CN" altLang="en-US" dirty="0" smtClean="0">
                <a:sym typeface="+mn-ea"/>
              </a:rPr>
              <a:t>负例点</a:t>
            </a:r>
            <a:r>
              <a:rPr lang="en-US" altLang="zh-CN" dirty="0" smtClean="0">
                <a:sym typeface="+mn-ea"/>
              </a:rPr>
              <a:t>x3=(1,1)</a:t>
            </a:r>
            <a:r>
              <a:rPr lang="zh-CN" altLang="en-US" dirty="0" smtClean="0">
                <a:sym typeface="+mn-ea"/>
              </a:rPr>
              <a:t>，构造此时的约束优化条件。</a:t>
            </a:r>
            <a:endParaRPr lang="en-US" altLang="zh-CN" dirty="0" smtClean="0">
              <a:sym typeface="+mn-ea"/>
            </a:endParaRPr>
          </a:p>
        </p:txBody>
      </p:sp>
      <p:sp>
        <p:nvSpPr>
          <p:cNvPr id="4" name="标题 3"/>
          <p:cNvSpPr>
            <a:spLocks noGrp="1"/>
          </p:cNvSpPr>
          <p:nvPr>
            <p:ph type="title"/>
          </p:nvPr>
        </p:nvSpPr>
        <p:spPr/>
        <p:txBody>
          <a:bodyPr/>
          <a:p>
            <a:r>
              <a:rPr lang="zh-CN" altLang="en-US">
                <a:sym typeface="+mn-ea"/>
              </a:rPr>
              <a:t>线性可分</a:t>
            </a:r>
            <a:r>
              <a:rPr lang="en-US" altLang="zh-CN"/>
              <a:t>SVM</a:t>
            </a:r>
            <a:r>
              <a:rPr lang="zh-CN" altLang="en-US"/>
              <a:t>案例</a:t>
            </a:r>
            <a:endParaRPr lang="zh-CN" altLang="en-US"/>
          </a:p>
        </p:txBody>
      </p:sp>
      <p:pic>
        <p:nvPicPr>
          <p:cNvPr id="5" name="图片 4"/>
          <p:cNvPicPr>
            <a:picLocks noChangeAspect="1"/>
          </p:cNvPicPr>
          <p:nvPr/>
        </p:nvPicPr>
        <p:blipFill>
          <a:blip r:embed="rId1"/>
          <a:stretch>
            <a:fillRect/>
          </a:stretch>
        </p:blipFill>
        <p:spPr>
          <a:xfrm>
            <a:off x="1069953" y="3154731"/>
            <a:ext cx="3174412" cy="2419537"/>
          </a:xfrm>
          <a:prstGeom prst="rect">
            <a:avLst/>
          </a:prstGeom>
        </p:spPr>
      </p:pic>
      <p:grpSp>
        <p:nvGrpSpPr>
          <p:cNvPr id="9" name="组合 8"/>
          <p:cNvGrpSpPr/>
          <p:nvPr/>
        </p:nvGrpSpPr>
        <p:grpSpPr>
          <a:xfrm>
            <a:off x="7437824" y="262206"/>
            <a:ext cx="3342656" cy="1409439"/>
            <a:chOff x="7045" y="3054"/>
            <a:chExt cx="7144" cy="3619"/>
          </a:xfrm>
        </p:grpSpPr>
        <p:graphicFrame>
          <p:nvGraphicFramePr>
            <p:cNvPr id="12" name="对象 11">
              <a:hlinkClick r:id="" action="ppaction://ole?verb="/>
            </p:cNvPr>
            <p:cNvGraphicFramePr>
              <a:graphicFrameLocks noChangeAspect="1"/>
            </p:cNvGraphicFramePr>
            <p:nvPr/>
          </p:nvGraphicFramePr>
          <p:xfrm>
            <a:off x="7045" y="3054"/>
            <a:ext cx="7145" cy="2845"/>
          </p:xfrm>
          <a:graphic>
            <a:graphicData uri="http://schemas.openxmlformats.org/presentationml/2006/ole">
              <mc:AlternateContent xmlns:mc="http://schemas.openxmlformats.org/markup-compatibility/2006">
                <mc:Choice xmlns:v="urn:schemas-microsoft-com:vml" Requires="v">
                  <p:oleObj spid="_x0000_s12292" name="" r:id="rId2" imgW="2234565" imgH="889000" progId="Equation.KSEE3">
                    <p:embed/>
                  </p:oleObj>
                </mc:Choice>
                <mc:Fallback>
                  <p:oleObj name="" r:id="rId2" imgW="2234565" imgH="889000" progId="Equation.KSEE3">
                    <p:embed/>
                    <p:pic>
                      <p:nvPicPr>
                        <p:cNvPr id="0" name="图片 12291"/>
                        <p:cNvPicPr/>
                        <p:nvPr/>
                      </p:nvPicPr>
                      <p:blipFill>
                        <a:blip r:embed="rId3"/>
                        <a:stretch>
                          <a:fillRect/>
                        </a:stretch>
                      </p:blipFill>
                      <p:spPr>
                        <a:xfrm>
                          <a:off x="7045" y="3054"/>
                          <a:ext cx="7145" cy="284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705" y="5899"/>
            <a:ext cx="3874" cy="775"/>
          </p:xfrm>
          <a:graphic>
            <a:graphicData uri="http://schemas.openxmlformats.org/presentationml/2006/ole">
              <mc:AlternateContent xmlns:mc="http://schemas.openxmlformats.org/markup-compatibility/2006">
                <mc:Choice xmlns:v="urn:schemas-microsoft-com:vml" Requires="v">
                  <p:oleObj spid="_x0000_s15362" name="" r:id="rId4" imgW="1143000" imgH="228600" progId="Equation.KSEE3">
                    <p:embed/>
                  </p:oleObj>
                </mc:Choice>
                <mc:Fallback>
                  <p:oleObj name="" r:id="rId4" imgW="1143000" imgH="228600" progId="Equation.KSEE3">
                    <p:embed/>
                    <p:pic>
                      <p:nvPicPr>
                        <p:cNvPr id="0" name="图片 15361"/>
                        <p:cNvPicPr/>
                        <p:nvPr/>
                      </p:nvPicPr>
                      <p:blipFill>
                        <a:blip r:embed="rId5"/>
                        <a:stretch>
                          <a:fillRect/>
                        </a:stretch>
                      </p:blipFill>
                      <p:spPr>
                        <a:xfrm>
                          <a:off x="7705" y="5899"/>
                          <a:ext cx="3874" cy="775"/>
                        </a:xfrm>
                        <a:prstGeom prst="rect">
                          <a:avLst/>
                        </a:prstGeom>
                      </p:spPr>
                    </p:pic>
                  </p:oleObj>
                </mc:Fallback>
              </mc:AlternateContent>
            </a:graphicData>
          </a:graphic>
        </p:graphicFrame>
      </p:grpSp>
      <p:grpSp>
        <p:nvGrpSpPr>
          <p:cNvPr id="13" name="组合 12"/>
          <p:cNvGrpSpPr/>
          <p:nvPr/>
        </p:nvGrpSpPr>
        <p:grpSpPr>
          <a:xfrm>
            <a:off x="4659579" y="3493123"/>
            <a:ext cx="6129790" cy="1622759"/>
            <a:chOff x="6397" y="7205"/>
            <a:chExt cx="9460" cy="2348"/>
          </a:xfrm>
        </p:grpSpPr>
        <p:graphicFrame>
          <p:nvGraphicFramePr>
            <p:cNvPr id="7" name="对象 6">
              <a:hlinkClick r:id="" action="ppaction://ole?verb="/>
            </p:cNvPr>
            <p:cNvGraphicFramePr>
              <a:graphicFrameLocks noChangeAspect="1"/>
            </p:cNvGraphicFramePr>
            <p:nvPr/>
          </p:nvGraphicFramePr>
          <p:xfrm>
            <a:off x="6397" y="7205"/>
            <a:ext cx="9460" cy="943"/>
          </p:xfrm>
          <a:graphic>
            <a:graphicData uri="http://schemas.openxmlformats.org/presentationml/2006/ole">
              <mc:AlternateContent xmlns:mc="http://schemas.openxmlformats.org/markup-compatibility/2006">
                <mc:Choice xmlns:v="urn:schemas-microsoft-com:vml" Requires="v">
                  <p:oleObj spid="_x0000_s15361" name="" r:id="rId6" imgW="3949700" imgH="393700" progId="Equation.KSEE3">
                    <p:embed/>
                  </p:oleObj>
                </mc:Choice>
                <mc:Fallback>
                  <p:oleObj name="" r:id="rId6" imgW="3949700" imgH="393700" progId="Equation.KSEE3">
                    <p:embed/>
                    <p:pic>
                      <p:nvPicPr>
                        <p:cNvPr id="0" name="图片 15360"/>
                        <p:cNvPicPr/>
                        <p:nvPr/>
                      </p:nvPicPr>
                      <p:blipFill>
                        <a:blip r:embed="rId7"/>
                        <a:stretch>
                          <a:fillRect/>
                        </a:stretch>
                      </p:blipFill>
                      <p:spPr>
                        <a:xfrm>
                          <a:off x="6397" y="7205"/>
                          <a:ext cx="9460" cy="943"/>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397" y="8354"/>
            <a:ext cx="713" cy="451"/>
          </p:xfrm>
          <a:graphic>
            <a:graphicData uri="http://schemas.openxmlformats.org/presentationml/2006/ole">
              <mc:AlternateContent xmlns:mc="http://schemas.openxmlformats.org/markup-compatibility/2006">
                <mc:Choice xmlns:v="urn:schemas-microsoft-com:vml" Requires="v">
                  <p:oleObj spid="_x0000_s15363" name="" r:id="rId8" imgW="241300" imgH="152400" progId="Equation.KSEE3">
                    <p:embed/>
                  </p:oleObj>
                </mc:Choice>
                <mc:Fallback>
                  <p:oleObj name="" r:id="rId8" imgW="241300" imgH="152400" progId="Equation.KSEE3">
                    <p:embed/>
                    <p:pic>
                      <p:nvPicPr>
                        <p:cNvPr id="0" name="图片 15362"/>
                        <p:cNvPicPr/>
                        <p:nvPr/>
                      </p:nvPicPr>
                      <p:blipFill>
                        <a:blip r:embed="rId9"/>
                        <a:stretch>
                          <a:fillRect/>
                        </a:stretch>
                      </p:blipFill>
                      <p:spPr>
                        <a:xfrm>
                          <a:off x="6397" y="8354"/>
                          <a:ext cx="713" cy="451"/>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7187" y="8251"/>
            <a:ext cx="3257" cy="1303"/>
          </p:xfrm>
          <a:graphic>
            <a:graphicData uri="http://schemas.openxmlformats.org/presentationml/2006/ole">
              <mc:AlternateContent xmlns:mc="http://schemas.openxmlformats.org/markup-compatibility/2006">
                <mc:Choice xmlns:v="urn:schemas-microsoft-com:vml" Requires="v">
                  <p:oleObj spid="_x0000_s15364" name="" r:id="rId10" imgW="1143000" imgH="457200" progId="Equation.KSEE3">
                    <p:embed/>
                  </p:oleObj>
                </mc:Choice>
                <mc:Fallback>
                  <p:oleObj name="" r:id="rId10" imgW="1143000" imgH="457200" progId="Equation.KSEE3">
                    <p:embed/>
                    <p:pic>
                      <p:nvPicPr>
                        <p:cNvPr id="0" name="图片 15363"/>
                        <p:cNvPicPr/>
                        <p:nvPr/>
                      </p:nvPicPr>
                      <p:blipFill>
                        <a:blip r:embed="rId11"/>
                        <a:stretch>
                          <a:fillRect/>
                        </a:stretch>
                      </p:blipFill>
                      <p:spPr>
                        <a:xfrm>
                          <a:off x="7187" y="8251"/>
                          <a:ext cx="3257" cy="1303"/>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1. </a:t>
            </a:r>
            <a:r>
              <a:rPr lang="zh-CN" altLang="en-US"/>
              <a:t>要求数据必须是线性可分的；</a:t>
            </a:r>
            <a:endParaRPr lang="zh-CN" altLang="en-US"/>
          </a:p>
          <a:p>
            <a:r>
              <a:rPr lang="en-US" altLang="zh-CN"/>
              <a:t> 2. </a:t>
            </a:r>
            <a:r>
              <a:rPr lang="zh-CN" altLang="en-US"/>
              <a:t>纯线性可分的</a:t>
            </a:r>
            <a:r>
              <a:rPr lang="en-US" altLang="zh-CN"/>
              <a:t>SVM</a:t>
            </a:r>
            <a:r>
              <a:rPr lang="zh-CN" altLang="en-US"/>
              <a:t>模型对于异常数据的预测可能会不太准；</a:t>
            </a:r>
            <a:endParaRPr lang="zh-CN" altLang="en-US"/>
          </a:p>
          <a:p>
            <a:r>
              <a:rPr lang="zh-CN" altLang="en-US"/>
              <a:t> </a:t>
            </a:r>
            <a:r>
              <a:rPr lang="en-US" altLang="zh-CN"/>
              <a:t>3. </a:t>
            </a:r>
            <a:r>
              <a:rPr lang="zh-CN" altLang="en-US"/>
              <a:t>对于线性可分的数据，线性</a:t>
            </a:r>
            <a:r>
              <a:rPr lang="en-US" altLang="zh-CN"/>
              <a:t>SVM</a:t>
            </a:r>
            <a:r>
              <a:rPr lang="zh-CN" altLang="en-US"/>
              <a:t>分类器的效果非常不错。</a:t>
            </a:r>
            <a:endParaRPr lang="zh-CN" altLang="en-US"/>
          </a:p>
        </p:txBody>
      </p:sp>
      <p:sp>
        <p:nvSpPr>
          <p:cNvPr id="4" name="标题 3"/>
          <p:cNvSpPr>
            <a:spLocks noGrp="1"/>
          </p:cNvSpPr>
          <p:nvPr>
            <p:ph type="title"/>
          </p:nvPr>
        </p:nvSpPr>
        <p:spPr/>
        <p:txBody>
          <a:bodyPr/>
          <a:p>
            <a:r>
              <a:rPr lang="zh-CN" altLang="en-US">
                <a:sym typeface="+mn-ea"/>
              </a:rPr>
              <a:t>线性可分</a:t>
            </a:r>
            <a:r>
              <a:rPr lang="en-US" altLang="zh-CN"/>
              <a:t>SVM</a:t>
            </a:r>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a:t> </a:t>
            </a:r>
            <a:r>
              <a:rPr lang="zh-CN" altLang="en-US" sz="2400"/>
              <a:t>线性可分</a:t>
            </a:r>
            <a:r>
              <a:rPr lang="en-US" altLang="zh-CN" sz="2400"/>
              <a:t>SVM</a:t>
            </a:r>
            <a:r>
              <a:rPr lang="zh-CN" altLang="en-US" sz="2400"/>
              <a:t>中要求数据必须是线性可分的，才可以找到分类的超平面，但是有的时候线性数据集中存在少量的异常点，由于这些异常点导致了数据集不能够线性划分；直白来讲就是：正常数据本身是线性可分的，但是由于存在异常点数据，导致数据集不能够线性可分；</a:t>
            </a:r>
            <a:endParaRPr lang="en-US" altLang="zh-CN" sz="2400"/>
          </a:p>
        </p:txBody>
      </p:sp>
      <p:sp>
        <p:nvSpPr>
          <p:cNvPr id="4" name="标题 3"/>
          <p:cNvSpPr>
            <a:spLocks noGrp="1"/>
          </p:cNvSpPr>
          <p:nvPr>
            <p:ph type="title"/>
          </p:nvPr>
        </p:nvSpPr>
        <p:spPr/>
        <p:txBody>
          <a:bodyPr/>
          <a:p>
            <a:r>
              <a:rPr lang="en-US" altLang="zh-CN"/>
              <a:t>SVM</a:t>
            </a:r>
            <a:r>
              <a:rPr lang="zh-CN" altLang="en-US"/>
              <a:t>的软间隔模型</a:t>
            </a:r>
            <a:endParaRPr lang="zh-CN" altLang="en-US"/>
          </a:p>
        </p:txBody>
      </p:sp>
      <p:pic>
        <p:nvPicPr>
          <p:cNvPr id="5" name="图片 4" descr="QQ截图20170417150101"/>
          <p:cNvPicPr>
            <a:picLocks noChangeAspect="1"/>
          </p:cNvPicPr>
          <p:nvPr/>
        </p:nvPicPr>
        <p:blipFill>
          <a:blip r:embed="rId1"/>
          <a:stretch>
            <a:fillRect/>
          </a:stretch>
        </p:blipFill>
        <p:spPr>
          <a:xfrm>
            <a:off x="4109135" y="3686762"/>
            <a:ext cx="3029024" cy="28823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08635" y="1076960"/>
            <a:ext cx="10845165" cy="5100320"/>
          </a:xfrm>
        </p:spPr>
        <p:txBody>
          <a:bodyPr>
            <a:normAutofit fontScale="90000"/>
          </a:bodyPr>
          <a:p>
            <a:r>
              <a:rPr lang="en-US" altLang="zh-CN"/>
              <a:t> </a:t>
            </a:r>
            <a:r>
              <a:rPr lang="zh-CN" altLang="en-US"/>
              <a:t>如果线性数据中存在异常点导致没法直接使用</a:t>
            </a:r>
            <a:r>
              <a:rPr lang="en-US" altLang="zh-CN"/>
              <a:t>SVM</a:t>
            </a:r>
            <a:r>
              <a:rPr lang="zh-CN" altLang="en-US"/>
              <a:t>线性分割模型的时候，我们可以通过引入软间隔的概念来解决这个问题；</a:t>
            </a:r>
            <a:endParaRPr lang="zh-CN" altLang="en-US"/>
          </a:p>
          <a:p>
            <a:r>
              <a:rPr lang="zh-CN" altLang="en-US"/>
              <a:t> </a:t>
            </a:r>
            <a:r>
              <a:rPr lang="zh-CN" altLang="en-US" b="1"/>
              <a:t>硬间隔</a:t>
            </a:r>
            <a:r>
              <a:rPr lang="zh-CN" altLang="en-US"/>
              <a:t>：可以认为线性划分</a:t>
            </a:r>
            <a:r>
              <a:rPr lang="en-US" altLang="zh-CN"/>
              <a:t>SVM</a:t>
            </a:r>
            <a:r>
              <a:rPr lang="zh-CN" altLang="en-US"/>
              <a:t>中的距离度量就是硬间隔，在线性划分</a:t>
            </a:r>
            <a:r>
              <a:rPr lang="en-US" altLang="zh-CN"/>
              <a:t>SVM</a:t>
            </a:r>
            <a:r>
              <a:rPr lang="zh-CN" altLang="en-US"/>
              <a:t>中，要求函数距离一定是大于</a:t>
            </a:r>
            <a:r>
              <a:rPr lang="en-US" altLang="zh-CN"/>
              <a:t>1</a:t>
            </a:r>
            <a:r>
              <a:rPr lang="zh-CN" altLang="en-US"/>
              <a:t>的，最大化硬间隔条件为：</a:t>
            </a:r>
            <a:endParaRPr lang="zh-CN" altLang="en-US"/>
          </a:p>
          <a:p>
            <a:endParaRPr lang="zh-CN" altLang="en-US"/>
          </a:p>
          <a:p>
            <a:r>
              <a:rPr lang="zh-CN" altLang="en-US"/>
              <a:t> </a:t>
            </a:r>
            <a:r>
              <a:rPr lang="zh-CN" altLang="en-US" b="1"/>
              <a:t>软间隔</a:t>
            </a:r>
            <a:r>
              <a:rPr lang="zh-CN" altLang="en-US"/>
              <a:t>：</a:t>
            </a:r>
            <a:r>
              <a:rPr lang="en-US" altLang="zh-CN"/>
              <a:t>SVM</a:t>
            </a:r>
            <a:r>
              <a:rPr lang="zh-CN" altLang="en-US"/>
              <a:t>对于训练集中的每个样本都引入一个松弛因子</a:t>
            </a:r>
            <a:r>
              <a:rPr lang="en-US" altLang="zh-CN"/>
              <a:t>(ξ)</a:t>
            </a:r>
            <a:r>
              <a:rPr lang="zh-CN" altLang="en-US"/>
              <a:t>，使得函数距离加上松弛因子后的值是大于等于</a:t>
            </a:r>
            <a:r>
              <a:rPr lang="en-US" altLang="zh-CN"/>
              <a:t>1</a:t>
            </a:r>
            <a:r>
              <a:rPr lang="zh-CN" altLang="en-US"/>
              <a:t>；这表示相对于硬间隔，对样本到超平面距离的要求放松了。</a:t>
            </a:r>
            <a:endParaRPr lang="zh-CN" altLang="en-US"/>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a:t>
            </a:r>
            <a:endParaRPr lang="zh-CN" altLang="en-US"/>
          </a:p>
        </p:txBody>
      </p:sp>
      <p:graphicFrame>
        <p:nvGraphicFramePr>
          <p:cNvPr id="5" name="对象 4">
            <a:hlinkClick r:id="" action="ppaction://ole?verb="/>
          </p:cNvPr>
          <p:cNvGraphicFramePr>
            <a:graphicFrameLocks noChangeAspect="1"/>
          </p:cNvGraphicFramePr>
          <p:nvPr/>
        </p:nvGraphicFramePr>
        <p:xfrm>
          <a:off x="2885717" y="3614069"/>
          <a:ext cx="5209845" cy="834870"/>
        </p:xfrm>
        <a:graphic>
          <a:graphicData uri="http://schemas.openxmlformats.org/presentationml/2006/ole">
            <mc:AlternateContent xmlns:mc="http://schemas.openxmlformats.org/markup-compatibility/2006">
              <mc:Choice xmlns:v="urn:schemas-microsoft-com:vml" Requires="v">
                <p:oleObj spid="_x0000_s6" name="" r:id="rId1" imgW="2819400" imgH="393700" progId="Equation.KSEE3">
                  <p:embed/>
                </p:oleObj>
              </mc:Choice>
              <mc:Fallback>
                <p:oleObj name="" r:id="rId1" imgW="2819400" imgH="393700" progId="Equation.KSEE3">
                  <p:embed/>
                  <p:pic>
                    <p:nvPicPr>
                      <p:cNvPr id="0" name="图片 20485"/>
                      <p:cNvPicPr/>
                      <p:nvPr/>
                    </p:nvPicPr>
                    <p:blipFill>
                      <a:blip r:embed="rId2"/>
                      <a:stretch>
                        <a:fillRect/>
                      </a:stretch>
                    </p:blipFill>
                    <p:spPr>
                      <a:xfrm>
                        <a:off x="2885717" y="3614069"/>
                        <a:ext cx="5209845" cy="83487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2747339" y="6177492"/>
          <a:ext cx="5039062" cy="493304"/>
        </p:xfrm>
        <a:graphic>
          <a:graphicData uri="http://schemas.openxmlformats.org/presentationml/2006/ole">
            <mc:AlternateContent xmlns:mc="http://schemas.openxmlformats.org/markup-compatibility/2006">
              <mc:Choice xmlns:v="urn:schemas-microsoft-com:vml" Requires="v">
                <p:oleObj spid="_x0000_s20483" name="" r:id="rId3" imgW="2463165" imgH="241300" progId="Equation.KSEE3">
                  <p:embed/>
                </p:oleObj>
              </mc:Choice>
              <mc:Fallback>
                <p:oleObj name="" r:id="rId3" imgW="2463165" imgH="241300" progId="Equation.KSEE3">
                  <p:embed/>
                  <p:pic>
                    <p:nvPicPr>
                      <p:cNvPr id="0" name="图片 20482"/>
                      <p:cNvPicPr/>
                      <p:nvPr/>
                    </p:nvPicPr>
                    <p:blipFill>
                      <a:blip r:embed="rId4"/>
                      <a:stretch>
                        <a:fillRect/>
                      </a:stretch>
                    </p:blipFill>
                    <p:spPr>
                      <a:xfrm>
                        <a:off x="2747339" y="6177492"/>
                        <a:ext cx="5039062" cy="49330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90000" lnSpcReduction="20000"/>
          </a:bodyPr>
          <a:p>
            <a:r>
              <a:rPr lang="en-US" altLang="zh-CN"/>
              <a:t> </a:t>
            </a:r>
            <a:r>
              <a:rPr lang="zh-CN" altLang="en-US"/>
              <a:t>松弛因子</a:t>
            </a:r>
            <a:r>
              <a:rPr lang="en-US" altLang="zh-CN"/>
              <a:t>(</a:t>
            </a:r>
            <a:r>
              <a:rPr lang="en-US" altLang="zh-CN">
                <a:sym typeface="+mn-ea"/>
              </a:rPr>
              <a:t>ξ</a:t>
            </a:r>
            <a:r>
              <a:rPr lang="en-US" altLang="zh-CN"/>
              <a:t>)</a:t>
            </a:r>
            <a:r>
              <a:rPr lang="zh-CN" altLang="en-US"/>
              <a:t>越大，表示样本点离超平面越近，如果松弛因子大于</a:t>
            </a:r>
            <a:r>
              <a:rPr lang="en-US" altLang="zh-CN"/>
              <a:t>1</a:t>
            </a:r>
            <a:r>
              <a:rPr lang="zh-CN" altLang="en-US"/>
              <a:t>，那么表示允许该样本点分错，所以说加入松弛因子是有成本的，过大的松弛因子可能会导致模型分类错误，所以最终的目标函数就转换成为：</a:t>
            </a:r>
            <a:endParaRPr lang="zh-CN" altLang="en-US"/>
          </a:p>
          <a:p>
            <a:endParaRPr lang="en-US" altLang="zh-CN"/>
          </a:p>
          <a:p>
            <a:endParaRPr lang="en-US" altLang="zh-CN"/>
          </a:p>
          <a:p>
            <a:endParaRPr lang="en-US" altLang="zh-CN"/>
          </a:p>
          <a:p>
            <a:endParaRPr lang="en-US" altLang="zh-CN"/>
          </a:p>
          <a:p>
            <a:r>
              <a:rPr lang="zh-CN" altLang="en-US">
                <a:sym typeface="+mn-ea"/>
              </a:rPr>
              <a:t> </a:t>
            </a:r>
            <a:r>
              <a:rPr lang="zh-CN" altLang="en-US" sz="1600">
                <a:solidFill>
                  <a:srgbClr val="FF0000"/>
                </a:solidFill>
                <a:sym typeface="+mn-ea"/>
              </a:rPr>
              <a:t>备注：函数中的</a:t>
            </a:r>
            <a:r>
              <a:rPr lang="en-US" altLang="zh-CN" sz="1600">
                <a:solidFill>
                  <a:srgbClr val="FF0000"/>
                </a:solidFill>
                <a:sym typeface="+mn-ea"/>
              </a:rPr>
              <a:t>C&gt;0</a:t>
            </a:r>
            <a:r>
              <a:rPr lang="zh-CN" altLang="en-US" sz="1600">
                <a:solidFill>
                  <a:srgbClr val="FF0000"/>
                </a:solidFill>
                <a:sym typeface="+mn-ea"/>
              </a:rPr>
              <a:t>是惩罚参数，是一个超参数，类似</a:t>
            </a:r>
            <a:r>
              <a:rPr lang="en-US" altLang="zh-CN" sz="1600">
                <a:solidFill>
                  <a:srgbClr val="FF0000"/>
                </a:solidFill>
                <a:sym typeface="+mn-ea"/>
              </a:rPr>
              <a:t>L1/L2 norm</a:t>
            </a:r>
            <a:r>
              <a:rPr lang="zh-CN" altLang="en-US" sz="1600">
                <a:solidFill>
                  <a:srgbClr val="FF0000"/>
                </a:solidFill>
                <a:sym typeface="+mn-ea"/>
              </a:rPr>
              <a:t>的参数；</a:t>
            </a:r>
            <a:r>
              <a:rPr lang="en-US" altLang="zh-CN" sz="1600">
                <a:solidFill>
                  <a:srgbClr val="FF0000"/>
                </a:solidFill>
                <a:sym typeface="+mn-ea"/>
              </a:rPr>
              <a:t>C</a:t>
            </a:r>
            <a:r>
              <a:rPr lang="zh-CN" altLang="en-US" sz="1600">
                <a:solidFill>
                  <a:srgbClr val="FF0000"/>
                </a:solidFill>
                <a:sym typeface="+mn-ea"/>
              </a:rPr>
              <a:t>越大表示对误分类的惩罚越大，也就是越不允许存在分错的样本；</a:t>
            </a:r>
            <a:r>
              <a:rPr lang="en-US" altLang="zh-CN" sz="1600">
                <a:solidFill>
                  <a:srgbClr val="FF0000"/>
                </a:solidFill>
                <a:sym typeface="+mn-ea"/>
              </a:rPr>
              <a:t>C</a:t>
            </a:r>
            <a:r>
              <a:rPr lang="zh-CN" altLang="en-US" sz="1600">
                <a:solidFill>
                  <a:srgbClr val="FF0000"/>
                </a:solidFill>
                <a:sym typeface="+mn-ea"/>
              </a:rPr>
              <a:t>越小表示对误分类的惩罚越小， 也就是表示允许更多的分错样本存在；</a:t>
            </a:r>
            <a:r>
              <a:rPr lang="en-US" altLang="zh-CN" sz="1600">
                <a:solidFill>
                  <a:srgbClr val="FF0000"/>
                </a:solidFill>
                <a:sym typeface="+mn-ea"/>
              </a:rPr>
              <a:t>C</a:t>
            </a:r>
            <a:r>
              <a:rPr lang="zh-CN" altLang="en-US" sz="1600">
                <a:solidFill>
                  <a:srgbClr val="FF0000"/>
                </a:solidFill>
                <a:sym typeface="+mn-ea"/>
              </a:rPr>
              <a:t>值的给定需要调参。</a:t>
            </a:r>
            <a:endParaRPr lang="zh-CN" altLang="en-US" sz="1600">
              <a:solidFill>
                <a:srgbClr val="FF0000"/>
              </a:solidFill>
              <a:sym typeface="+mn-ea"/>
            </a:endParaRPr>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a:t>
            </a:r>
            <a:endParaRPr lang="zh-CN" altLang="en-US"/>
          </a:p>
        </p:txBody>
      </p:sp>
      <p:graphicFrame>
        <p:nvGraphicFramePr>
          <p:cNvPr id="5" name="对象 4">
            <a:hlinkClick r:id="" action="ppaction://ole?verb="/>
          </p:cNvPr>
          <p:cNvGraphicFramePr>
            <a:graphicFrameLocks noChangeAspect="1"/>
          </p:cNvGraphicFramePr>
          <p:nvPr/>
        </p:nvGraphicFramePr>
        <p:xfrm>
          <a:off x="7522898" y="464734"/>
          <a:ext cx="3548993" cy="347281"/>
        </p:xfrm>
        <a:graphic>
          <a:graphicData uri="http://schemas.openxmlformats.org/presentationml/2006/ole">
            <mc:AlternateContent xmlns:mc="http://schemas.openxmlformats.org/markup-compatibility/2006">
              <mc:Choice xmlns:v="urn:schemas-microsoft-com:vml" Requires="v">
                <p:oleObj spid="_x0000_s6" name="" r:id="rId1" imgW="2463165" imgH="241300" progId="Equation.KSEE3">
                  <p:embed/>
                </p:oleObj>
              </mc:Choice>
              <mc:Fallback>
                <p:oleObj name="" r:id="rId1" imgW="2463165" imgH="241300" progId="Equation.KSEE3">
                  <p:embed/>
                  <p:pic>
                    <p:nvPicPr>
                      <p:cNvPr id="0" name="图片 20482"/>
                      <p:cNvPicPr/>
                      <p:nvPr/>
                    </p:nvPicPr>
                    <p:blipFill>
                      <a:blip r:embed="rId2"/>
                      <a:stretch>
                        <a:fillRect/>
                      </a:stretch>
                    </p:blipFill>
                    <p:spPr>
                      <a:xfrm>
                        <a:off x="7522898" y="464734"/>
                        <a:ext cx="3548993" cy="347281"/>
                      </a:xfrm>
                      <a:prstGeom prst="rect">
                        <a:avLst/>
                      </a:prstGeom>
                    </p:spPr>
                  </p:pic>
                </p:oleObj>
              </mc:Fallback>
            </mc:AlternateContent>
          </a:graphicData>
        </a:graphic>
      </p:graphicFrame>
      <p:grpSp>
        <p:nvGrpSpPr>
          <p:cNvPr id="11" name="组合 10"/>
          <p:cNvGrpSpPr/>
          <p:nvPr/>
        </p:nvGrpSpPr>
        <p:grpSpPr>
          <a:xfrm>
            <a:off x="3299539" y="2759647"/>
            <a:ext cx="6103881" cy="2274784"/>
            <a:chOff x="3664" y="4793"/>
            <a:chExt cx="11869" cy="5074"/>
          </a:xfrm>
        </p:grpSpPr>
        <p:graphicFrame>
          <p:nvGraphicFramePr>
            <p:cNvPr id="7" name="对象 6">
              <a:hlinkClick r:id="" action="ppaction://ole?verb="/>
            </p:cNvPr>
            <p:cNvGraphicFramePr>
              <a:graphicFrameLocks noChangeAspect="1"/>
            </p:cNvGraphicFramePr>
            <p:nvPr/>
          </p:nvGraphicFramePr>
          <p:xfrm>
            <a:off x="3664" y="4793"/>
            <a:ext cx="11869" cy="3542"/>
          </p:xfrm>
          <a:graphic>
            <a:graphicData uri="http://schemas.openxmlformats.org/presentationml/2006/ole">
              <mc:AlternateContent xmlns:mc="http://schemas.openxmlformats.org/markup-compatibility/2006">
                <mc:Choice xmlns:v="urn:schemas-microsoft-com:vml" Requires="v">
                  <p:oleObj spid="_x0000_s8" name="" r:id="rId3" imgW="2298700" imgH="685800" progId="Equation.KSEE3">
                    <p:embed/>
                  </p:oleObj>
                </mc:Choice>
                <mc:Fallback>
                  <p:oleObj name="" r:id="rId3" imgW="2298700" imgH="685800" progId="Equation.KSEE3">
                    <p:embed/>
                    <p:pic>
                      <p:nvPicPr>
                        <p:cNvPr id="0" name="图片 20485"/>
                        <p:cNvPicPr/>
                        <p:nvPr/>
                      </p:nvPicPr>
                      <p:blipFill>
                        <a:blip r:embed="rId4"/>
                        <a:stretch>
                          <a:fillRect/>
                        </a:stretch>
                      </p:blipFill>
                      <p:spPr>
                        <a:xfrm>
                          <a:off x="3664" y="4793"/>
                          <a:ext cx="11869" cy="3542"/>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79" y="8540"/>
            <a:ext cx="6485" cy="1327"/>
          </p:xfrm>
          <a:graphic>
            <a:graphicData uri="http://schemas.openxmlformats.org/presentationml/2006/ole">
              <mc:AlternateContent xmlns:mc="http://schemas.openxmlformats.org/markup-compatibility/2006">
                <mc:Choice xmlns:v="urn:schemas-microsoft-com:vml" Requires="v">
                  <p:oleObj spid="_x0000_s17409" name="" r:id="rId5" imgW="1117600" imgH="228600" progId="Equation.KSEE3">
                    <p:embed/>
                  </p:oleObj>
                </mc:Choice>
                <mc:Fallback>
                  <p:oleObj name="" r:id="rId5" imgW="1117600" imgH="228600" progId="Equation.KSEE3">
                    <p:embed/>
                    <p:pic>
                      <p:nvPicPr>
                        <p:cNvPr id="0" name="图片 17408"/>
                        <p:cNvPicPr/>
                        <p:nvPr/>
                      </p:nvPicPr>
                      <p:blipFill>
                        <a:blip r:embed="rId6"/>
                        <a:stretch>
                          <a:fillRect/>
                        </a:stretch>
                      </p:blipFill>
                      <p:spPr>
                        <a:xfrm>
                          <a:off x="4879" y="8540"/>
                          <a:ext cx="6485" cy="1327"/>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10000"/>
          </a:bodyPr>
          <a:p>
            <a:r>
              <a:rPr lang="en-US" altLang="zh-CN"/>
              <a:t> </a:t>
            </a:r>
            <a:r>
              <a:rPr lang="zh-CN" altLang="en-US"/>
              <a:t>同线性可分</a:t>
            </a:r>
            <a:r>
              <a:rPr lang="en-US" altLang="zh-CN"/>
              <a:t>SVM</a:t>
            </a:r>
            <a:r>
              <a:rPr lang="zh-CN" altLang="en-US"/>
              <a:t>，根据</a:t>
            </a:r>
            <a:r>
              <a:rPr lang="en-US" altLang="zh-CN"/>
              <a:t>KK</a:t>
            </a:r>
            <a:r>
              <a:rPr lang="zh-CN" altLang="en-US"/>
              <a:t>条件构造软间隔最大化的约束问题对应的拉格朗日函数如下：</a:t>
            </a:r>
            <a:endParaRPr lang="zh-CN" altLang="en-US"/>
          </a:p>
          <a:p>
            <a:endParaRPr lang="zh-CN" altLang="en-US"/>
          </a:p>
          <a:p>
            <a:r>
              <a:rPr lang="zh-CN" altLang="en-US"/>
              <a:t> 从而将我们的优化目标函数转换为：</a:t>
            </a:r>
            <a:endParaRPr lang="zh-CN" altLang="en-US"/>
          </a:p>
          <a:p>
            <a:endParaRPr lang="zh-CN" altLang="en-US"/>
          </a:p>
          <a:p>
            <a:r>
              <a:rPr lang="zh-CN" altLang="en-US"/>
              <a:t>优化目标同样满足</a:t>
            </a:r>
            <a:r>
              <a:rPr lang="en-US" altLang="zh-CN"/>
              <a:t>KKT</a:t>
            </a:r>
            <a:r>
              <a:rPr lang="zh-CN" altLang="en-US"/>
              <a:t>条件，所以使用拉格朗日对偶将优化问题转换为等价的对偶问题：</a:t>
            </a:r>
            <a:endParaRPr lang="zh-CN" altLang="en-US"/>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a:t>
            </a:r>
            <a:endParaRPr lang="zh-CN" altLang="en-US"/>
          </a:p>
        </p:txBody>
      </p:sp>
      <p:graphicFrame>
        <p:nvGraphicFramePr>
          <p:cNvPr id="12" name="对象 11">
            <a:hlinkClick r:id="" action="ppaction://ole?verb="/>
          </p:cNvPr>
          <p:cNvGraphicFramePr>
            <a:graphicFrameLocks noChangeAspect="1"/>
          </p:cNvGraphicFramePr>
          <p:nvPr/>
        </p:nvGraphicFramePr>
        <p:xfrm>
          <a:off x="696642" y="2410649"/>
          <a:ext cx="10853950" cy="904073"/>
        </p:xfrm>
        <a:graphic>
          <a:graphicData uri="http://schemas.openxmlformats.org/presentationml/2006/ole">
            <mc:AlternateContent xmlns:mc="http://schemas.openxmlformats.org/markup-compatibility/2006">
              <mc:Choice xmlns:v="urn:schemas-microsoft-com:vml" Requires="v">
                <p:oleObj spid="_x0000_s7171" name="" r:id="rId1" imgW="5181600" imgH="431800" progId="Equation.KSEE3">
                  <p:embed/>
                </p:oleObj>
              </mc:Choice>
              <mc:Fallback>
                <p:oleObj name="" r:id="rId1" imgW="5181600" imgH="431800" progId="Equation.KSEE3">
                  <p:embed/>
                  <p:pic>
                    <p:nvPicPr>
                      <p:cNvPr id="0" name="图片 7170"/>
                      <p:cNvPicPr/>
                      <p:nvPr/>
                    </p:nvPicPr>
                    <p:blipFill>
                      <a:blip r:embed="rId2"/>
                      <a:stretch>
                        <a:fillRect/>
                      </a:stretch>
                    </p:blipFill>
                    <p:spPr>
                      <a:xfrm>
                        <a:off x="696642" y="2410649"/>
                        <a:ext cx="10853950" cy="904073"/>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5102424" y="3883583"/>
          <a:ext cx="3829611" cy="759319"/>
        </p:xfrm>
        <a:graphic>
          <a:graphicData uri="http://schemas.openxmlformats.org/presentationml/2006/ole">
            <mc:AlternateContent xmlns:mc="http://schemas.openxmlformats.org/markup-compatibility/2006">
              <mc:Choice xmlns:v="urn:schemas-microsoft-com:vml" Requires="v">
                <p:oleObj spid="_x0000_s8193" name="" r:id="rId3" imgW="1473200" imgH="292100" progId="Equation.KSEE3">
                  <p:embed/>
                </p:oleObj>
              </mc:Choice>
              <mc:Fallback>
                <p:oleObj name="" r:id="rId3" imgW="1473200" imgH="292100" progId="Equation.KSEE3">
                  <p:embed/>
                  <p:pic>
                    <p:nvPicPr>
                      <p:cNvPr id="0" name="图片 8192"/>
                      <p:cNvPicPr/>
                      <p:nvPr/>
                    </p:nvPicPr>
                    <p:blipFill>
                      <a:blip r:embed="rId4"/>
                      <a:stretch>
                        <a:fillRect/>
                      </a:stretch>
                    </p:blipFill>
                    <p:spPr>
                      <a:xfrm>
                        <a:off x="5102424" y="3883583"/>
                        <a:ext cx="3829611" cy="759319"/>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102424" y="5569259"/>
          <a:ext cx="4124196" cy="817729"/>
        </p:xfrm>
        <a:graphic>
          <a:graphicData uri="http://schemas.openxmlformats.org/presentationml/2006/ole">
            <mc:AlternateContent xmlns:mc="http://schemas.openxmlformats.org/markup-compatibility/2006">
              <mc:Choice xmlns:v="urn:schemas-microsoft-com:vml" Requires="v">
                <p:oleObj spid="_x0000_s7" name="" r:id="rId5" imgW="1473200" imgH="292100" progId="Equation.KSEE3">
                  <p:embed/>
                </p:oleObj>
              </mc:Choice>
              <mc:Fallback>
                <p:oleObj name="" r:id="rId5" imgW="1473200" imgH="292100" progId="Equation.KSEE3">
                  <p:embed/>
                  <p:pic>
                    <p:nvPicPr>
                      <p:cNvPr id="0" name="图片 8192"/>
                      <p:cNvPicPr/>
                      <p:nvPr/>
                    </p:nvPicPr>
                    <p:blipFill>
                      <a:blip r:embed="rId6"/>
                      <a:stretch>
                        <a:fillRect/>
                      </a:stretch>
                    </p:blipFill>
                    <p:spPr>
                      <a:xfrm>
                        <a:off x="5102424" y="5569259"/>
                        <a:ext cx="4124196" cy="817729"/>
                      </a:xfrm>
                      <a:prstGeom prst="rect">
                        <a:avLst/>
                      </a:prstGeom>
                    </p:spPr>
                  </p:pic>
                </p:oleObj>
              </mc:Fallback>
            </mc:AlternateContent>
          </a:graphicData>
        </a:graphic>
      </p:graphicFrame>
      <p:grpSp>
        <p:nvGrpSpPr>
          <p:cNvPr id="11" name="组合 10"/>
          <p:cNvGrpSpPr/>
          <p:nvPr/>
        </p:nvGrpSpPr>
        <p:grpSpPr>
          <a:xfrm>
            <a:off x="7251169" y="226653"/>
            <a:ext cx="4844153" cy="1180881"/>
            <a:chOff x="3664" y="4793"/>
            <a:chExt cx="11869" cy="5074"/>
          </a:xfrm>
        </p:grpSpPr>
        <p:graphicFrame>
          <p:nvGraphicFramePr>
            <p:cNvPr id="2" name="对象 1">
              <a:hlinkClick r:id="" action="ppaction://ole?verb="/>
            </p:cNvPr>
            <p:cNvGraphicFramePr>
              <a:graphicFrameLocks noChangeAspect="1"/>
            </p:cNvGraphicFramePr>
            <p:nvPr/>
          </p:nvGraphicFramePr>
          <p:xfrm>
            <a:off x="3664" y="4793"/>
            <a:ext cx="11869" cy="3542"/>
          </p:xfrm>
          <a:graphic>
            <a:graphicData uri="http://schemas.openxmlformats.org/presentationml/2006/ole">
              <mc:AlternateContent xmlns:mc="http://schemas.openxmlformats.org/markup-compatibility/2006">
                <mc:Choice xmlns:v="urn:schemas-microsoft-com:vml" Requires="v">
                  <p:oleObj spid="_x0000_s8" name="" r:id="rId7" imgW="2298700" imgH="685800" progId="Equation.KSEE3">
                    <p:embed/>
                  </p:oleObj>
                </mc:Choice>
                <mc:Fallback>
                  <p:oleObj name="" r:id="rId7" imgW="2298700" imgH="685800" progId="Equation.KSEE3">
                    <p:embed/>
                    <p:pic>
                      <p:nvPicPr>
                        <p:cNvPr id="0" name="图片 20485"/>
                        <p:cNvPicPr/>
                        <p:nvPr/>
                      </p:nvPicPr>
                      <p:blipFill>
                        <a:blip r:embed="rId8"/>
                        <a:stretch>
                          <a:fillRect/>
                        </a:stretch>
                      </p:blipFill>
                      <p:spPr>
                        <a:xfrm>
                          <a:off x="3664" y="4793"/>
                          <a:ext cx="11869" cy="3542"/>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79" y="8540"/>
            <a:ext cx="6485" cy="1327"/>
          </p:xfrm>
          <a:graphic>
            <a:graphicData uri="http://schemas.openxmlformats.org/presentationml/2006/ole">
              <mc:AlternateContent xmlns:mc="http://schemas.openxmlformats.org/markup-compatibility/2006">
                <mc:Choice xmlns:v="urn:schemas-microsoft-com:vml" Requires="v">
                  <p:oleObj spid="_x0000_s17409" name="" r:id="rId9" imgW="1117600" imgH="228600" progId="Equation.KSEE3">
                    <p:embed/>
                  </p:oleObj>
                </mc:Choice>
                <mc:Fallback>
                  <p:oleObj name="" r:id="rId9" imgW="1117600" imgH="228600" progId="Equation.KSEE3">
                    <p:embed/>
                    <p:pic>
                      <p:nvPicPr>
                        <p:cNvPr id="0" name="图片 17408"/>
                        <p:cNvPicPr/>
                        <p:nvPr/>
                      </p:nvPicPr>
                      <p:blipFill>
                        <a:blip r:embed="rId10"/>
                        <a:stretch>
                          <a:fillRect/>
                        </a:stretch>
                      </p:blipFill>
                      <p:spPr>
                        <a:xfrm>
                          <a:off x="4879" y="8540"/>
                          <a:ext cx="6485" cy="1327"/>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82930" y="1061085"/>
            <a:ext cx="10770870" cy="5116195"/>
          </a:xfrm>
        </p:spPr>
        <p:txBody>
          <a:bodyPr/>
          <a:p>
            <a:r>
              <a:rPr lang="en-US" altLang="zh-CN"/>
              <a:t> </a:t>
            </a:r>
            <a:r>
              <a:rPr lang="zh-CN" altLang="en-US"/>
              <a:t>先求优化函数对于</a:t>
            </a:r>
            <a:r>
              <a:rPr lang="en-US" altLang="zh-CN"/>
              <a:t>w</a:t>
            </a:r>
            <a:r>
              <a:rPr lang="zh-CN" altLang="en-US"/>
              <a:t>、</a:t>
            </a:r>
            <a:r>
              <a:rPr lang="en-US" altLang="zh-CN"/>
              <a:t>b</a:t>
            </a:r>
            <a:r>
              <a:rPr lang="zh-CN" altLang="en-US"/>
              <a:t>、</a:t>
            </a:r>
            <a:r>
              <a:rPr lang="en-US" altLang="zh-CN">
                <a:sym typeface="+mn-ea"/>
              </a:rPr>
              <a:t>ξ</a:t>
            </a:r>
            <a:r>
              <a:rPr lang="zh-CN" altLang="en-US"/>
              <a:t>的极小值，这个可以通过分别对优化函数</a:t>
            </a:r>
            <a:r>
              <a:rPr lang="en-US" altLang="zh-CN"/>
              <a:t>L</a:t>
            </a:r>
            <a:r>
              <a:rPr lang="zh-CN" altLang="en-US"/>
              <a:t>求</a:t>
            </a:r>
            <a:r>
              <a:rPr lang="en-US" altLang="zh-CN"/>
              <a:t>w</a:t>
            </a:r>
            <a:r>
              <a:rPr lang="zh-CN" altLang="en-US"/>
              <a:t>、</a:t>
            </a:r>
            <a:r>
              <a:rPr lang="en-US" altLang="zh-CN"/>
              <a:t>b</a:t>
            </a:r>
            <a:r>
              <a:rPr lang="zh-CN" altLang="en-US"/>
              <a:t>、</a:t>
            </a:r>
            <a:r>
              <a:rPr lang="en-US" altLang="zh-CN">
                <a:sym typeface="+mn-ea"/>
              </a:rPr>
              <a:t>ξ</a:t>
            </a:r>
            <a:r>
              <a:rPr lang="zh-CN" altLang="en-US">
                <a:sym typeface="+mn-ea"/>
              </a:rPr>
              <a:t>的</a:t>
            </a:r>
            <a:r>
              <a:rPr lang="zh-CN" altLang="en-US"/>
              <a:t>偏导数得，从而可以得到</a:t>
            </a:r>
            <a:r>
              <a:rPr lang="en-US" altLang="zh-CN"/>
              <a:t>w</a:t>
            </a:r>
            <a:r>
              <a:rPr lang="zh-CN" altLang="en-US"/>
              <a:t>、</a:t>
            </a:r>
            <a:r>
              <a:rPr lang="en-US" altLang="zh-CN"/>
              <a:t>b</a:t>
            </a:r>
            <a:r>
              <a:rPr lang="zh-CN" altLang="en-US"/>
              <a:t>、</a:t>
            </a:r>
            <a:r>
              <a:rPr lang="en-US" altLang="zh-CN">
                <a:sym typeface="+mn-ea"/>
              </a:rPr>
              <a:t>ξ</a:t>
            </a:r>
            <a:r>
              <a:rPr lang="zh-CN" altLang="en-US">
                <a:sym typeface="+mn-ea"/>
              </a:rPr>
              <a:t>关于</a:t>
            </a:r>
            <a:r>
              <a:rPr lang="en-US" altLang="zh-CN">
                <a:sym typeface="+mn-ea"/>
              </a:rPr>
              <a:t>β</a:t>
            </a:r>
            <a:r>
              <a:rPr lang="zh-CN" altLang="en-US">
                <a:sym typeface="+mn-ea"/>
              </a:rPr>
              <a:t>和</a:t>
            </a:r>
            <a:r>
              <a:rPr lang="en-US" altLang="zh-CN">
                <a:sym typeface="+mn-ea"/>
              </a:rPr>
              <a:t>μ</a:t>
            </a:r>
            <a:r>
              <a:rPr lang="zh-CN" altLang="en-US">
                <a:sym typeface="+mn-ea"/>
              </a:rPr>
              <a:t>之间的关系。</a:t>
            </a:r>
            <a:endParaRPr lang="zh-CN" altLang="en-US">
              <a:sym typeface="+mn-ea"/>
            </a:endParaRPr>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a:t>
            </a:r>
            <a:endParaRPr lang="zh-CN" altLang="en-US"/>
          </a:p>
        </p:txBody>
      </p:sp>
      <p:graphicFrame>
        <p:nvGraphicFramePr>
          <p:cNvPr id="5" name="对象 4">
            <a:hlinkClick r:id="" action="ppaction://ole?verb="/>
          </p:cNvPr>
          <p:cNvGraphicFramePr>
            <a:graphicFrameLocks noChangeAspect="1"/>
          </p:cNvGraphicFramePr>
          <p:nvPr/>
        </p:nvGraphicFramePr>
        <p:xfrm>
          <a:off x="2685123" y="2674153"/>
          <a:ext cx="7134174" cy="1032319"/>
        </p:xfrm>
        <a:graphic>
          <a:graphicData uri="http://schemas.openxmlformats.org/presentationml/2006/ole">
            <mc:AlternateContent xmlns:mc="http://schemas.openxmlformats.org/markup-compatibility/2006">
              <mc:Choice xmlns:v="urn:schemas-microsoft-com:vml" Requires="v">
                <p:oleObj spid="_x0000_s10241" name="" r:id="rId1" imgW="2984500" imgH="431800" progId="Equation.KSEE3">
                  <p:embed/>
                </p:oleObj>
              </mc:Choice>
              <mc:Fallback>
                <p:oleObj name="" r:id="rId1" imgW="2984500" imgH="431800" progId="Equation.KSEE3">
                  <p:embed/>
                  <p:pic>
                    <p:nvPicPr>
                      <p:cNvPr id="0" name="图片 10240"/>
                      <p:cNvPicPr/>
                      <p:nvPr/>
                    </p:nvPicPr>
                    <p:blipFill>
                      <a:blip r:embed="rId2"/>
                      <a:stretch>
                        <a:fillRect/>
                      </a:stretch>
                    </p:blipFill>
                    <p:spPr>
                      <a:xfrm>
                        <a:off x="2685123" y="2674153"/>
                        <a:ext cx="7134174" cy="1032319"/>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685123" y="3805197"/>
          <a:ext cx="6279622" cy="1112949"/>
        </p:xfrm>
        <a:graphic>
          <a:graphicData uri="http://schemas.openxmlformats.org/presentationml/2006/ole">
            <mc:AlternateContent xmlns:mc="http://schemas.openxmlformats.org/markup-compatibility/2006">
              <mc:Choice xmlns:v="urn:schemas-microsoft-com:vml" Requires="v">
                <p:oleObj spid="_x0000_s10242" name="" r:id="rId3" imgW="2438400" imgH="431800" progId="Equation.KSEE3">
                  <p:embed/>
                </p:oleObj>
              </mc:Choice>
              <mc:Fallback>
                <p:oleObj name="" r:id="rId3" imgW="2438400" imgH="431800" progId="Equation.KSEE3">
                  <p:embed/>
                  <p:pic>
                    <p:nvPicPr>
                      <p:cNvPr id="0" name="图片 10241"/>
                      <p:cNvPicPr/>
                      <p:nvPr/>
                    </p:nvPicPr>
                    <p:blipFill>
                      <a:blip r:embed="rId4"/>
                      <a:stretch>
                        <a:fillRect/>
                      </a:stretch>
                    </p:blipFill>
                    <p:spPr>
                      <a:xfrm>
                        <a:off x="2685123" y="3805197"/>
                        <a:ext cx="6279622" cy="1112949"/>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85123" y="5094960"/>
          <a:ext cx="3976269" cy="1081840"/>
        </p:xfrm>
        <a:graphic>
          <a:graphicData uri="http://schemas.openxmlformats.org/presentationml/2006/ole">
            <mc:AlternateContent xmlns:mc="http://schemas.openxmlformats.org/markup-compatibility/2006">
              <mc:Choice xmlns:v="urn:schemas-microsoft-com:vml" Requires="v">
                <p:oleObj spid="_x0000_s18433" name="" r:id="rId5" imgW="1587500" imgH="431800" progId="Equation.KSEE3">
                  <p:embed/>
                </p:oleObj>
              </mc:Choice>
              <mc:Fallback>
                <p:oleObj name="" r:id="rId5" imgW="1587500" imgH="431800" progId="Equation.KSEE3">
                  <p:embed/>
                  <p:pic>
                    <p:nvPicPr>
                      <p:cNvPr id="0" name="图片 18432"/>
                      <p:cNvPicPr/>
                      <p:nvPr/>
                    </p:nvPicPr>
                    <p:blipFill>
                      <a:blip r:embed="rId6"/>
                      <a:stretch>
                        <a:fillRect/>
                      </a:stretch>
                    </p:blipFill>
                    <p:spPr>
                      <a:xfrm>
                        <a:off x="2685123" y="5094960"/>
                        <a:ext cx="3976269" cy="10818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a:bodyPr>
          <a:p>
            <a:r>
              <a:rPr lang="en-US" altLang="zh-CN" sz="2400"/>
              <a:t> </a:t>
            </a:r>
            <a:r>
              <a:rPr lang="zh-CN" altLang="en-US" sz="2400"/>
              <a:t>导数：一个函数在某一点的导数描述了这个函数在这一点附近的</a:t>
            </a:r>
            <a:r>
              <a:rPr lang="zh-CN" altLang="en-US" sz="2400" b="1"/>
              <a:t>变化率</a:t>
            </a:r>
            <a:r>
              <a:rPr lang="zh-CN" altLang="en-US" sz="2400"/>
              <a:t>，也可以认为是函数在某一点的导数就是该函数所代表的曲线在这一点的</a:t>
            </a:r>
            <a:r>
              <a:rPr lang="zh-CN" altLang="en-US" sz="2400" b="1"/>
              <a:t>切线斜率</a:t>
            </a:r>
            <a:r>
              <a:rPr lang="zh-CN" altLang="en-US" sz="2400"/>
              <a:t>。导数值越大，表示函数在该点处的变化越大。</a:t>
            </a:r>
            <a:endParaRPr lang="zh-CN" altLang="en-US" sz="2400"/>
          </a:p>
          <a:p>
            <a:r>
              <a:rPr lang="zh-CN" altLang="en-US" sz="2400"/>
              <a:t> 梯度：梯度是一个向量，表示某一函数在该点处的</a:t>
            </a:r>
            <a:r>
              <a:rPr lang="zh-CN" altLang="en-US" sz="2400" b="1"/>
              <a:t>方向导数</a:t>
            </a:r>
            <a:r>
              <a:rPr lang="zh-CN" altLang="en-US" sz="2400"/>
              <a:t>沿着该方向取的最大值，即函数在该点处沿着该方向变化最快，变化率最大</a:t>
            </a:r>
            <a:r>
              <a:rPr lang="en-US" altLang="zh-CN" sz="2400"/>
              <a:t>(</a:t>
            </a:r>
            <a:r>
              <a:rPr lang="zh-CN" altLang="en-US" sz="2400"/>
              <a:t>即该梯度向量的模</a:t>
            </a:r>
            <a:r>
              <a:rPr lang="en-US" altLang="zh-CN" sz="2400"/>
              <a:t>)</a:t>
            </a:r>
            <a:r>
              <a:rPr lang="zh-CN" altLang="en-US" sz="2400"/>
              <a:t>；当函数为一维函数的时候，梯度其实就是导数。</a:t>
            </a:r>
            <a:endParaRPr lang="zh-CN" altLang="en-US" sz="2400"/>
          </a:p>
        </p:txBody>
      </p:sp>
      <p:sp>
        <p:nvSpPr>
          <p:cNvPr id="4" name="标题 3"/>
          <p:cNvSpPr>
            <a:spLocks noGrp="1"/>
          </p:cNvSpPr>
          <p:nvPr>
            <p:ph type="title"/>
          </p:nvPr>
        </p:nvSpPr>
        <p:spPr/>
        <p:txBody>
          <a:bodyPr/>
          <a:p>
            <a:r>
              <a:rPr lang="zh-CN" altLang="en-US"/>
              <a:t>梯度下降法</a:t>
            </a:r>
            <a:endParaRPr lang="zh-CN" altLang="en-US"/>
          </a:p>
        </p:txBody>
      </p:sp>
      <p:pic>
        <p:nvPicPr>
          <p:cNvPr id="6" name="图片 5"/>
          <p:cNvPicPr>
            <a:picLocks noChangeAspect="1"/>
          </p:cNvPicPr>
          <p:nvPr/>
        </p:nvPicPr>
        <p:blipFill>
          <a:blip r:embed="rId1"/>
          <a:stretch>
            <a:fillRect/>
          </a:stretch>
        </p:blipFill>
        <p:spPr>
          <a:xfrm>
            <a:off x="1229944" y="5112708"/>
            <a:ext cx="1724976" cy="1152312"/>
          </a:xfrm>
          <a:prstGeom prst="rect">
            <a:avLst/>
          </a:prstGeom>
        </p:spPr>
      </p:pic>
      <p:pic>
        <p:nvPicPr>
          <p:cNvPr id="7" name="图片 6"/>
          <p:cNvPicPr>
            <a:picLocks noChangeAspect="1"/>
          </p:cNvPicPr>
          <p:nvPr/>
        </p:nvPicPr>
        <p:blipFill>
          <a:blip r:embed="rId2"/>
          <a:srcRect l="17044" t="9287" r="8236" b="4975"/>
          <a:stretch>
            <a:fillRect/>
          </a:stretch>
        </p:blipFill>
        <p:spPr>
          <a:xfrm>
            <a:off x="3625355" y="4816853"/>
            <a:ext cx="2025275" cy="1743387"/>
          </a:xfrm>
          <a:prstGeom prst="rect">
            <a:avLst/>
          </a:prstGeom>
        </p:spPr>
      </p:pic>
      <p:grpSp>
        <p:nvGrpSpPr>
          <p:cNvPr id="10" name="组合 9"/>
          <p:cNvGrpSpPr/>
          <p:nvPr/>
        </p:nvGrpSpPr>
        <p:grpSpPr>
          <a:xfrm>
            <a:off x="6358524" y="4817488"/>
            <a:ext cx="3604228" cy="1528797"/>
            <a:chOff x="8256" y="7588"/>
            <a:chExt cx="5677" cy="2408"/>
          </a:xfrm>
        </p:grpSpPr>
        <p:graphicFrame>
          <p:nvGraphicFramePr>
            <p:cNvPr id="8" name="对象 7">
              <a:hlinkClick r:id="" action="ppaction://ole?verb="/>
            </p:cNvPr>
            <p:cNvGraphicFramePr>
              <a:graphicFrameLocks noChangeAspect="1"/>
            </p:cNvGraphicFramePr>
            <p:nvPr/>
          </p:nvGraphicFramePr>
          <p:xfrm>
            <a:off x="9930" y="7588"/>
            <a:ext cx="1947" cy="1139"/>
          </p:xfrm>
          <a:graphic>
            <a:graphicData uri="http://schemas.openxmlformats.org/presentationml/2006/ole">
              <mc:AlternateContent xmlns:mc="http://schemas.openxmlformats.org/markup-compatibility/2006">
                <mc:Choice xmlns:v="urn:schemas-microsoft-com:vml" Requires="v">
                  <p:oleObj spid="_x0000_s2049" name="" r:id="rId3" imgW="673100" imgH="393700" progId="Equation.KSEE3">
                    <p:embed/>
                  </p:oleObj>
                </mc:Choice>
                <mc:Fallback>
                  <p:oleObj name="" r:id="rId3" imgW="673100" imgH="393700" progId="Equation.KSEE3">
                    <p:embed/>
                    <p:pic>
                      <p:nvPicPr>
                        <p:cNvPr id="0" name="图片 2048"/>
                        <p:cNvPicPr/>
                        <p:nvPr/>
                      </p:nvPicPr>
                      <p:blipFill>
                        <a:blip r:embed="rId4"/>
                        <a:stretch>
                          <a:fillRect/>
                        </a:stretch>
                      </p:blipFill>
                      <p:spPr>
                        <a:xfrm>
                          <a:off x="9930" y="7588"/>
                          <a:ext cx="1947" cy="1139"/>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8256" y="8727"/>
            <a:ext cx="5677" cy="1269"/>
          </p:xfrm>
          <a:graphic>
            <a:graphicData uri="http://schemas.openxmlformats.org/presentationml/2006/ole">
              <mc:AlternateContent xmlns:mc="http://schemas.openxmlformats.org/markup-compatibility/2006">
                <mc:Choice xmlns:v="urn:schemas-microsoft-com:vml" Requires="v">
                  <p:oleObj spid="_x0000_s2050" name="" r:id="rId5" imgW="2159000" imgH="482600" progId="Equation.KSEE3">
                    <p:embed/>
                  </p:oleObj>
                </mc:Choice>
                <mc:Fallback>
                  <p:oleObj name="" r:id="rId5" imgW="2159000" imgH="482600" progId="Equation.KSEE3">
                    <p:embed/>
                    <p:pic>
                      <p:nvPicPr>
                        <p:cNvPr id="0" name="图片 2049"/>
                        <p:cNvPicPr/>
                        <p:nvPr/>
                      </p:nvPicPr>
                      <p:blipFill>
                        <a:blip r:embed="rId6"/>
                        <a:stretch>
                          <a:fillRect/>
                        </a:stretch>
                      </p:blipFill>
                      <p:spPr>
                        <a:xfrm>
                          <a:off x="8256" y="8727"/>
                          <a:ext cx="5677" cy="1269"/>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7055" y="805180"/>
            <a:ext cx="10786745" cy="5372100"/>
          </a:xfrm>
        </p:spPr>
        <p:txBody>
          <a:bodyPr/>
          <a:p>
            <a:r>
              <a:rPr lang="en-US" altLang="zh-CN"/>
              <a:t> </a:t>
            </a:r>
            <a:r>
              <a:rPr lang="zh-CN" altLang="en-US"/>
              <a:t>将</a:t>
            </a:r>
            <a:r>
              <a:rPr lang="en-US" altLang="zh-CN">
                <a:sym typeface="+mn-ea"/>
              </a:rPr>
              <a:t>w</a:t>
            </a:r>
            <a:r>
              <a:rPr lang="zh-CN" altLang="en-US">
                <a:sym typeface="+mn-ea"/>
              </a:rPr>
              <a:t>、</a:t>
            </a:r>
            <a:r>
              <a:rPr lang="en-US" altLang="zh-CN">
                <a:sym typeface="+mn-ea"/>
              </a:rPr>
              <a:t>b</a:t>
            </a:r>
            <a:r>
              <a:rPr lang="zh-CN" altLang="en-US">
                <a:sym typeface="+mn-ea"/>
              </a:rPr>
              <a:t>、</a:t>
            </a:r>
            <a:r>
              <a:rPr lang="en-US" altLang="zh-CN">
                <a:sym typeface="+mn-ea"/>
              </a:rPr>
              <a:t>ξ</a:t>
            </a:r>
            <a:r>
              <a:rPr lang="zh-CN" altLang="en-US">
                <a:sym typeface="+mn-ea"/>
              </a:rPr>
              <a:t>的值带入</a:t>
            </a:r>
            <a:r>
              <a:rPr lang="en-US" altLang="zh-CN">
                <a:sym typeface="+mn-ea"/>
              </a:rPr>
              <a:t>L</a:t>
            </a:r>
            <a:r>
              <a:rPr lang="zh-CN" altLang="en-US">
                <a:sym typeface="+mn-ea"/>
              </a:rPr>
              <a:t>函数中，就可以消去优化函数中的</a:t>
            </a:r>
            <a:r>
              <a:rPr lang="en-US" altLang="zh-CN">
                <a:sym typeface="+mn-ea"/>
              </a:rPr>
              <a:t>w</a:t>
            </a:r>
            <a:r>
              <a:rPr lang="zh-CN" altLang="en-US">
                <a:sym typeface="+mn-ea"/>
              </a:rPr>
              <a:t>、</a:t>
            </a:r>
            <a:r>
              <a:rPr lang="en-US" altLang="zh-CN">
                <a:sym typeface="+mn-ea"/>
              </a:rPr>
              <a:t>b</a:t>
            </a:r>
            <a:r>
              <a:rPr lang="zh-CN" altLang="en-US">
                <a:sym typeface="+mn-ea"/>
              </a:rPr>
              <a:t>、</a:t>
            </a:r>
            <a:r>
              <a:rPr lang="en-US" altLang="zh-CN">
                <a:sym typeface="+mn-ea"/>
              </a:rPr>
              <a:t>ξ</a:t>
            </a:r>
            <a:r>
              <a:rPr lang="zh-CN" altLang="en-US">
                <a:sym typeface="+mn-ea"/>
              </a:rPr>
              <a:t>，定义优化之后的函数如下：</a:t>
            </a:r>
            <a:endParaRPr lang="zh-CN" altLang="en-US">
              <a:sym typeface="+mn-ea"/>
            </a:endParaRPr>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a:t>
            </a:r>
            <a:endParaRPr lang="zh-CN" altLang="en-US"/>
          </a:p>
        </p:txBody>
      </p:sp>
      <p:grpSp>
        <p:nvGrpSpPr>
          <p:cNvPr id="10" name="组合 9"/>
          <p:cNvGrpSpPr/>
          <p:nvPr/>
        </p:nvGrpSpPr>
        <p:grpSpPr>
          <a:xfrm>
            <a:off x="1139155" y="2235446"/>
            <a:ext cx="4878437" cy="4489254"/>
            <a:chOff x="2284" y="3388"/>
            <a:chExt cx="7684" cy="7071"/>
          </a:xfrm>
        </p:grpSpPr>
        <p:graphicFrame>
          <p:nvGraphicFramePr>
            <p:cNvPr id="12" name="对象 11">
              <a:hlinkClick r:id="" action="ppaction://ole?verb="/>
            </p:cNvPr>
            <p:cNvGraphicFramePr>
              <a:graphicFrameLocks noChangeAspect="1"/>
            </p:cNvGraphicFramePr>
            <p:nvPr/>
          </p:nvGraphicFramePr>
          <p:xfrm>
            <a:off x="2284" y="3388"/>
            <a:ext cx="7684" cy="850"/>
          </p:xfrm>
          <a:graphic>
            <a:graphicData uri="http://schemas.openxmlformats.org/presentationml/2006/ole">
              <mc:AlternateContent xmlns:mc="http://schemas.openxmlformats.org/markup-compatibility/2006">
                <mc:Choice xmlns:v="urn:schemas-microsoft-com:vml" Requires="v">
                  <p:oleObj spid="_x0000_s7171" name="" r:id="rId1" imgW="3898900" imgH="431800" progId="Equation.KSEE3">
                    <p:embed/>
                  </p:oleObj>
                </mc:Choice>
                <mc:Fallback>
                  <p:oleObj name="" r:id="rId1" imgW="3898900" imgH="431800" progId="Equation.KSEE3">
                    <p:embed/>
                    <p:pic>
                      <p:nvPicPr>
                        <p:cNvPr id="0" name="图片 7170"/>
                        <p:cNvPicPr/>
                        <p:nvPr/>
                      </p:nvPicPr>
                      <p:blipFill>
                        <a:blip r:embed="rId2"/>
                        <a:stretch>
                          <a:fillRect/>
                        </a:stretch>
                      </p:blipFill>
                      <p:spPr>
                        <a:xfrm>
                          <a:off x="2284" y="3388"/>
                          <a:ext cx="7684" cy="8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314" y="4238"/>
            <a:ext cx="6345" cy="6221"/>
          </p:xfrm>
          <a:graphic>
            <a:graphicData uri="http://schemas.openxmlformats.org/presentationml/2006/ole">
              <mc:AlternateContent xmlns:mc="http://schemas.openxmlformats.org/markup-compatibility/2006">
                <mc:Choice xmlns:v="urn:schemas-microsoft-com:vml" Requires="v">
                  <p:oleObj spid="_x0000_s19457" name="" r:id="rId3" imgW="3238500" imgH="3175000" progId="Equation.KSEE3">
                    <p:embed/>
                  </p:oleObj>
                </mc:Choice>
                <mc:Fallback>
                  <p:oleObj name="" r:id="rId3" imgW="3238500" imgH="3175000" progId="Equation.KSEE3">
                    <p:embed/>
                    <p:pic>
                      <p:nvPicPr>
                        <p:cNvPr id="0" name="图片 19456"/>
                        <p:cNvPicPr/>
                        <p:nvPr/>
                      </p:nvPicPr>
                      <p:blipFill>
                        <a:blip r:embed="rId4"/>
                        <a:stretch>
                          <a:fillRect/>
                        </a:stretch>
                      </p:blipFill>
                      <p:spPr>
                        <a:xfrm>
                          <a:off x="3314" y="4238"/>
                          <a:ext cx="6345" cy="6221"/>
                        </a:xfrm>
                        <a:prstGeom prst="rect">
                          <a:avLst/>
                        </a:prstGeom>
                      </p:spPr>
                    </p:pic>
                  </p:oleObj>
                </mc:Fallback>
              </mc:AlternateContent>
            </a:graphicData>
          </a:graphic>
        </p:graphicFrame>
      </p:grpSp>
      <p:graphicFrame>
        <p:nvGraphicFramePr>
          <p:cNvPr id="11" name="对象 10">
            <a:hlinkClick r:id="" action="ppaction://ole?verb="/>
          </p:cNvPr>
          <p:cNvGraphicFramePr>
            <a:graphicFrameLocks noChangeAspect="1"/>
          </p:cNvGraphicFramePr>
          <p:nvPr/>
        </p:nvGraphicFramePr>
        <p:xfrm>
          <a:off x="6287417" y="2775071"/>
          <a:ext cx="5007318" cy="863440"/>
        </p:xfrm>
        <a:graphic>
          <a:graphicData uri="http://schemas.openxmlformats.org/presentationml/2006/ole">
            <mc:AlternateContent xmlns:mc="http://schemas.openxmlformats.org/markup-compatibility/2006">
              <mc:Choice xmlns:v="urn:schemas-microsoft-com:vml" Requires="v">
                <p:oleObj spid="_x0000_s11266" name="" r:id="rId5" imgW="2578100" imgH="444500" progId="Equation.KSEE3">
                  <p:embed/>
                </p:oleObj>
              </mc:Choice>
              <mc:Fallback>
                <p:oleObj name="" r:id="rId5" imgW="2578100" imgH="444500" progId="Equation.KSEE3">
                  <p:embed/>
                  <p:pic>
                    <p:nvPicPr>
                      <p:cNvPr id="0" name="图片 11265"/>
                      <p:cNvPicPr/>
                      <p:nvPr/>
                    </p:nvPicPr>
                    <p:blipFill>
                      <a:blip r:embed="rId6"/>
                      <a:stretch>
                        <a:fillRect/>
                      </a:stretch>
                    </p:blipFill>
                    <p:spPr>
                      <a:xfrm>
                        <a:off x="6287417" y="2775071"/>
                        <a:ext cx="5007318" cy="863440"/>
                      </a:xfrm>
                      <a:prstGeom prst="rect">
                        <a:avLst/>
                      </a:prstGeom>
                    </p:spPr>
                  </p:pic>
                </p:oleObj>
              </mc:Fallback>
            </mc:AlternateContent>
          </a:graphicData>
        </a:graphic>
      </p:graphicFrame>
      <p:grpSp>
        <p:nvGrpSpPr>
          <p:cNvPr id="15" name="组合 14"/>
          <p:cNvGrpSpPr/>
          <p:nvPr/>
        </p:nvGrpSpPr>
        <p:grpSpPr>
          <a:xfrm>
            <a:off x="7309578" y="3638511"/>
            <a:ext cx="3335672" cy="2625874"/>
            <a:chOff x="11108" y="5731"/>
            <a:chExt cx="5254" cy="4136"/>
          </a:xfrm>
        </p:grpSpPr>
        <p:graphicFrame>
          <p:nvGraphicFramePr>
            <p:cNvPr id="13" name="对象 12">
              <a:hlinkClick r:id="" action="ppaction://ole?verb="/>
            </p:cNvPr>
            <p:cNvGraphicFramePr>
              <a:graphicFrameLocks noChangeAspect="1"/>
            </p:cNvGraphicFramePr>
            <p:nvPr/>
          </p:nvGraphicFramePr>
          <p:xfrm>
            <a:off x="11108" y="6110"/>
            <a:ext cx="1025" cy="647"/>
          </p:xfrm>
          <a:graphic>
            <a:graphicData uri="http://schemas.openxmlformats.org/presentationml/2006/ole">
              <mc:AlternateContent xmlns:mc="http://schemas.openxmlformats.org/markup-compatibility/2006">
                <mc:Choice xmlns:v="urn:schemas-microsoft-com:vml" Requires="v">
                  <p:oleObj spid="_x0000_s19458" name="" r:id="rId7" imgW="241300" imgH="152400" progId="Equation.KSEE3">
                    <p:embed/>
                  </p:oleObj>
                </mc:Choice>
                <mc:Fallback>
                  <p:oleObj name="" r:id="rId7" imgW="241300" imgH="152400" progId="Equation.KSEE3">
                    <p:embed/>
                    <p:pic>
                      <p:nvPicPr>
                        <p:cNvPr id="0" name="图片 19457"/>
                        <p:cNvPicPr/>
                        <p:nvPr/>
                      </p:nvPicPr>
                      <p:blipFill>
                        <a:blip r:embed="rId8"/>
                        <a:stretch>
                          <a:fillRect/>
                        </a:stretch>
                      </p:blipFill>
                      <p:spPr>
                        <a:xfrm>
                          <a:off x="11108" y="6110"/>
                          <a:ext cx="1025" cy="647"/>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12133" y="5731"/>
            <a:ext cx="4229" cy="4136"/>
          </p:xfrm>
          <a:graphic>
            <a:graphicData uri="http://schemas.openxmlformats.org/presentationml/2006/ole">
              <mc:AlternateContent xmlns:mc="http://schemas.openxmlformats.org/markup-compatibility/2006">
                <mc:Choice xmlns:v="urn:schemas-microsoft-com:vml" Requires="v">
                  <p:oleObj spid="_x0000_s19459" name="" r:id="rId9" imgW="1143000" imgH="1117600" progId="Equation.KSEE3">
                    <p:embed/>
                  </p:oleObj>
                </mc:Choice>
                <mc:Fallback>
                  <p:oleObj name="" r:id="rId9" imgW="1143000" imgH="1117600" progId="Equation.KSEE3">
                    <p:embed/>
                    <p:pic>
                      <p:nvPicPr>
                        <p:cNvPr id="0" name="图片 19458"/>
                        <p:cNvPicPr/>
                        <p:nvPr/>
                      </p:nvPicPr>
                      <p:blipFill>
                        <a:blip r:embed="rId10"/>
                        <a:stretch>
                          <a:fillRect/>
                        </a:stretch>
                      </p:blipFill>
                      <p:spPr>
                        <a:xfrm>
                          <a:off x="12133" y="5731"/>
                          <a:ext cx="4229" cy="4136"/>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最终优化后的目标函数</a:t>
            </a:r>
            <a:r>
              <a:rPr lang="en-US" altLang="zh-CN"/>
              <a:t>/</a:t>
            </a:r>
            <a:r>
              <a:rPr lang="zh-CN" altLang="en-US"/>
              <a:t>损失函数和线性可分</a:t>
            </a:r>
            <a:r>
              <a:rPr lang="en-US" altLang="zh-CN"/>
              <a:t>SVM</a:t>
            </a:r>
            <a:r>
              <a:rPr lang="zh-CN" altLang="en-US"/>
              <a:t>模型基本一样，除了约束条件不同而已， 也就是说也可以使用</a:t>
            </a:r>
            <a:r>
              <a:rPr lang="en-US" altLang="zh-CN"/>
              <a:t>SMO</a:t>
            </a:r>
            <a:r>
              <a:rPr lang="zh-CN" altLang="en-US"/>
              <a:t>算法来求解。</a:t>
            </a:r>
            <a:endParaRPr lang="zh-CN" altLang="en-US"/>
          </a:p>
        </p:txBody>
      </p:sp>
      <p:sp>
        <p:nvSpPr>
          <p:cNvPr id="4" name="标题 3"/>
          <p:cNvSpPr>
            <a:spLocks noGrp="1"/>
          </p:cNvSpPr>
          <p:nvPr>
            <p:ph type="title"/>
          </p:nvPr>
        </p:nvSpPr>
        <p:spPr/>
        <p:txBody>
          <a:bodyPr>
            <a:normAutofit/>
          </a:bodyPr>
          <a:p>
            <a:r>
              <a:rPr lang="en-US" altLang="zh-CN"/>
              <a:t>SVM</a:t>
            </a:r>
            <a:r>
              <a:rPr lang="zh-CN" altLang="en-US">
                <a:sym typeface="+mn-ea"/>
              </a:rPr>
              <a:t>的软间隔模型</a:t>
            </a:r>
            <a:endParaRPr lang="en-US" altLang="zh-CN"/>
          </a:p>
        </p:txBody>
      </p:sp>
      <p:grpSp>
        <p:nvGrpSpPr>
          <p:cNvPr id="6" name="组合 5"/>
          <p:cNvGrpSpPr/>
          <p:nvPr/>
        </p:nvGrpSpPr>
        <p:grpSpPr>
          <a:xfrm>
            <a:off x="3093324" y="2619525"/>
            <a:ext cx="4714637" cy="2142728"/>
            <a:chOff x="4103" y="4010"/>
            <a:chExt cx="7426" cy="3375"/>
          </a:xfrm>
        </p:grpSpPr>
        <p:graphicFrame>
          <p:nvGraphicFramePr>
            <p:cNvPr id="12" name="对象 11">
              <a:hlinkClick r:id="" action="ppaction://ole?verb="/>
            </p:cNvPr>
            <p:cNvGraphicFramePr>
              <a:graphicFrameLocks noChangeAspect="1"/>
            </p:cNvGraphicFramePr>
            <p:nvPr/>
          </p:nvGraphicFramePr>
          <p:xfrm>
            <a:off x="4103" y="4010"/>
            <a:ext cx="7426" cy="2109"/>
          </p:xfrm>
          <a:graphic>
            <a:graphicData uri="http://schemas.openxmlformats.org/presentationml/2006/ole">
              <mc:AlternateContent xmlns:mc="http://schemas.openxmlformats.org/markup-compatibility/2006">
                <mc:Choice xmlns:v="urn:schemas-microsoft-com:vml" Requires="v">
                  <p:oleObj spid="_x0000_s12292" name="" r:id="rId1" imgW="2234565" imgH="634365" progId="Equation.KSEE3">
                    <p:embed/>
                  </p:oleObj>
                </mc:Choice>
                <mc:Fallback>
                  <p:oleObj name="" r:id="rId1" imgW="2234565" imgH="634365" progId="Equation.KSEE3">
                    <p:embed/>
                    <p:pic>
                      <p:nvPicPr>
                        <p:cNvPr id="0" name="图片 12291"/>
                        <p:cNvPicPr/>
                        <p:nvPr/>
                      </p:nvPicPr>
                      <p:blipFill>
                        <a:blip r:embed="rId2"/>
                        <a:stretch>
                          <a:fillRect/>
                        </a:stretch>
                      </p:blipFill>
                      <p:spPr>
                        <a:xfrm>
                          <a:off x="4103" y="4010"/>
                          <a:ext cx="7426" cy="210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905" y="5321"/>
            <a:ext cx="4368" cy="2065"/>
          </p:xfrm>
          <a:graphic>
            <a:graphicData uri="http://schemas.openxmlformats.org/presentationml/2006/ole">
              <mc:AlternateContent xmlns:mc="http://schemas.openxmlformats.org/markup-compatibility/2006">
                <mc:Choice xmlns:v="urn:schemas-microsoft-com:vml" Requires="v">
                  <p:oleObj spid="_x0000_s20481" name="" r:id="rId3" imgW="1397000" imgH="660400" progId="Equation.KSEE3">
                    <p:embed/>
                  </p:oleObj>
                </mc:Choice>
                <mc:Fallback>
                  <p:oleObj name="" r:id="rId3" imgW="1397000" imgH="660400" progId="Equation.KSEE3">
                    <p:embed/>
                    <p:pic>
                      <p:nvPicPr>
                        <p:cNvPr id="0" name="图片 20480"/>
                        <p:cNvPicPr/>
                        <p:nvPr/>
                      </p:nvPicPr>
                      <p:blipFill>
                        <a:blip r:embed="rId4"/>
                        <a:stretch>
                          <a:fillRect/>
                        </a:stretch>
                      </p:blipFill>
                      <p:spPr>
                        <a:xfrm>
                          <a:off x="4905" y="5321"/>
                          <a:ext cx="4368" cy="206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10000"/>
          </a:bodyPr>
          <a:p>
            <a:r>
              <a:rPr lang="en-US" altLang="zh-CN"/>
              <a:t> </a:t>
            </a:r>
            <a:r>
              <a:rPr lang="zh-CN" altLang="en-US"/>
              <a:t>在硬间隔最大化的时候，支持向量比较简单，就是离超平面的函数距离为</a:t>
            </a:r>
            <a:r>
              <a:rPr lang="en-US" altLang="zh-CN"/>
              <a:t>1</a:t>
            </a:r>
            <a:r>
              <a:rPr lang="zh-CN" altLang="en-US"/>
              <a:t>的样本点就是支持向量。</a:t>
            </a:r>
            <a:endParaRPr lang="zh-CN" altLang="en-US"/>
          </a:p>
          <a:p>
            <a:r>
              <a:rPr lang="zh-CN" altLang="en-US"/>
              <a:t> 在软间隔中，根据</a:t>
            </a:r>
            <a:r>
              <a:rPr lang="en-US" altLang="zh-CN"/>
              <a:t>KKT</a:t>
            </a:r>
            <a:r>
              <a:rPr lang="zh-CN" altLang="en-US"/>
              <a:t>条件中的对偶互补条件</a:t>
            </a:r>
            <a:r>
              <a:rPr lang="en-US" altLang="zh-CN"/>
              <a:t>: β(</a:t>
            </a:r>
            <a:r>
              <a:rPr lang="en-US" altLang="zh-CN">
                <a:sym typeface="+mn-ea"/>
              </a:rPr>
              <a:t>1-ξ-</a:t>
            </a:r>
            <a:r>
              <a:rPr lang="en-US" altLang="zh-CN"/>
              <a:t>y(wx+b))=0</a:t>
            </a:r>
            <a:r>
              <a:rPr lang="zh-CN" altLang="en-US"/>
              <a:t>和</a:t>
            </a:r>
            <a:r>
              <a:rPr lang="en-US" altLang="zh-CN"/>
              <a:t>μ(-</a:t>
            </a:r>
            <a:r>
              <a:rPr lang="en-US" altLang="zh-CN">
                <a:sym typeface="+mn-ea"/>
              </a:rPr>
              <a:t>ξ</a:t>
            </a:r>
            <a:r>
              <a:rPr lang="en-US" altLang="zh-CN"/>
              <a:t>)</a:t>
            </a:r>
            <a:r>
              <a:rPr lang="en-US" altLang="zh-CN">
                <a:sym typeface="+mn-ea"/>
              </a:rPr>
              <a:t>=0</a:t>
            </a:r>
            <a:r>
              <a:rPr lang="zh-CN" altLang="en-US"/>
              <a:t>，从而有：</a:t>
            </a:r>
            <a:endParaRPr lang="zh-CN" altLang="en-US"/>
          </a:p>
          <a:p>
            <a:pPr lvl="1"/>
            <a:r>
              <a:rPr lang="zh-CN" altLang="en-US"/>
              <a:t> 当</a:t>
            </a:r>
            <a:r>
              <a:rPr lang="en-US" altLang="zh-CN"/>
              <a:t>0&lt;β</a:t>
            </a:r>
            <a:r>
              <a:rPr lang="en-US" altLang="zh-CN" baseline="-25000"/>
              <a:t>i</a:t>
            </a:r>
            <a:r>
              <a:rPr lang="en-US" altLang="zh-CN">
                <a:latin typeface="Arial" panose="020B0604020202020204" pitchFamily="34" charset="0"/>
              </a:rPr>
              <a:t>≤C</a:t>
            </a:r>
            <a:r>
              <a:rPr lang="zh-CN" altLang="en-US">
                <a:latin typeface="Arial" panose="020B0604020202020204" pitchFamily="34" charset="0"/>
              </a:rPr>
              <a:t>的时候，并且</a:t>
            </a:r>
            <a:r>
              <a:rPr lang="en-US" altLang="zh-CN">
                <a:sym typeface="+mn-ea"/>
              </a:rPr>
              <a:t>ξ</a:t>
            </a:r>
            <a:r>
              <a:rPr lang="en-US" altLang="zh-CN" baseline="-25000">
                <a:sym typeface="+mn-ea"/>
              </a:rPr>
              <a:t>i</a:t>
            </a:r>
            <a:r>
              <a:rPr lang="en-US" altLang="zh-CN">
                <a:sym typeface="+mn-ea"/>
              </a:rPr>
              <a:t>=0</a:t>
            </a:r>
            <a:r>
              <a:rPr lang="zh-CN" altLang="en-US">
                <a:sym typeface="+mn-ea"/>
              </a:rPr>
              <a:t>的样本点均是支持向量</a:t>
            </a:r>
            <a:r>
              <a:rPr lang="en-US" altLang="zh-CN">
                <a:sym typeface="+mn-ea"/>
              </a:rPr>
              <a:t>(</a:t>
            </a:r>
            <a:r>
              <a:rPr lang="zh-CN" altLang="en-US">
                <a:sym typeface="+mn-ea"/>
              </a:rPr>
              <a:t>即所有的</a:t>
            </a:r>
            <a:r>
              <a:rPr lang="en-US" altLang="zh-CN">
                <a:sym typeface="+mn-ea"/>
              </a:rPr>
              <a:t>0&lt;β</a:t>
            </a:r>
            <a:r>
              <a:rPr lang="en-US" altLang="zh-CN" baseline="-25000">
                <a:sym typeface="+mn-ea"/>
              </a:rPr>
              <a:t>i</a:t>
            </a:r>
            <a:r>
              <a:rPr lang="en-US" altLang="zh-CN">
                <a:latin typeface="Arial" panose="020B0604020202020204" pitchFamily="34" charset="0"/>
                <a:sym typeface="+mn-ea"/>
              </a:rPr>
              <a:t>&lt;C</a:t>
            </a:r>
            <a:r>
              <a:rPr lang="en-US" altLang="zh-CN">
                <a:sym typeface="+mn-ea"/>
              </a:rPr>
              <a:t>)</a:t>
            </a:r>
            <a:r>
              <a:rPr lang="zh-CN" altLang="en-US">
                <a:sym typeface="+mn-ea"/>
              </a:rPr>
              <a:t>。即满足</a:t>
            </a:r>
            <a:r>
              <a:rPr lang="en-US" altLang="zh-CN">
                <a:sym typeface="+mn-ea"/>
              </a:rPr>
              <a:t>|wx+b|=1</a:t>
            </a:r>
            <a:r>
              <a:rPr lang="zh-CN" altLang="en-US">
                <a:sym typeface="+mn-ea"/>
              </a:rPr>
              <a:t>的所有样本均是支持向量。</a:t>
            </a:r>
            <a:endParaRPr lang="zh-CN" altLang="en-US">
              <a:sym typeface="+mn-ea"/>
            </a:endParaRPr>
          </a:p>
          <a:p>
            <a:pPr lvl="1"/>
            <a:r>
              <a:rPr lang="zh-CN" altLang="en-US">
                <a:sym typeface="+mn-ea"/>
              </a:rPr>
              <a:t> 当</a:t>
            </a:r>
            <a:r>
              <a:rPr lang="en-US" altLang="zh-CN">
                <a:sym typeface="+mn-ea"/>
              </a:rPr>
              <a:t>0&lt;β</a:t>
            </a:r>
            <a:r>
              <a:rPr lang="en-US" altLang="zh-CN" baseline="-25000">
                <a:sym typeface="+mn-ea"/>
              </a:rPr>
              <a:t>i</a:t>
            </a:r>
            <a:r>
              <a:rPr lang="en-US" altLang="zh-CN">
                <a:latin typeface="Arial" panose="020B0604020202020204" pitchFamily="34" charset="0"/>
                <a:sym typeface="+mn-ea"/>
              </a:rPr>
              <a:t>&lt;C</a:t>
            </a:r>
            <a:r>
              <a:rPr lang="zh-CN" altLang="en-US">
                <a:latin typeface="Arial" panose="020B0604020202020204" pitchFamily="34" charset="0"/>
                <a:sym typeface="+mn-ea"/>
              </a:rPr>
              <a:t>对应的样本就是支持向量。</a:t>
            </a:r>
            <a:endParaRPr lang="zh-CN" altLang="en-US">
              <a:sym typeface="+mn-ea"/>
            </a:endParaRPr>
          </a:p>
          <a:p>
            <a:pPr lvl="1"/>
            <a:r>
              <a:rPr lang="zh-CN" altLang="en-US" sz="1600">
                <a:solidFill>
                  <a:srgbClr val="FF0000"/>
                </a:solidFill>
                <a:latin typeface="Arial" panose="020B0604020202020204" pitchFamily="34" charset="0"/>
                <a:sym typeface="+mn-ea"/>
              </a:rPr>
              <a:t> 备注：软间隔和硬间隔中的支持向量的规则是一样的；</a:t>
            </a:r>
            <a:endParaRPr lang="zh-CN" altLang="en-US" sz="1600">
              <a:solidFill>
                <a:srgbClr val="FF0000"/>
              </a:solidFill>
              <a:latin typeface="Arial" panose="020B0604020202020204" pitchFamily="34" charset="0"/>
              <a:sym typeface="+mn-ea"/>
            </a:endParaRPr>
          </a:p>
        </p:txBody>
      </p:sp>
      <p:sp>
        <p:nvSpPr>
          <p:cNvPr id="4" name="标题 3"/>
          <p:cNvSpPr>
            <a:spLocks noGrp="1"/>
          </p:cNvSpPr>
          <p:nvPr>
            <p:ph type="title"/>
          </p:nvPr>
        </p:nvSpPr>
        <p:spPr/>
        <p:txBody>
          <a:bodyPr/>
          <a:p>
            <a:r>
              <a:rPr lang="en-US" altLang="zh-CN"/>
              <a:t>SVM</a:t>
            </a:r>
            <a:r>
              <a:rPr lang="zh-CN" altLang="en-US"/>
              <a:t>的软间隔模型</a:t>
            </a:r>
            <a:endParaRPr lang="zh-CN" altLang="en-US"/>
          </a:p>
        </p:txBody>
      </p:sp>
      <p:pic>
        <p:nvPicPr>
          <p:cNvPr id="5" name="图片 4" descr="C:\Users\ibf\Desktop\afdsfadsfads.pngafdsfadsfads"/>
          <p:cNvPicPr>
            <a:picLocks noChangeAspect="1"/>
          </p:cNvPicPr>
          <p:nvPr/>
        </p:nvPicPr>
        <p:blipFill>
          <a:blip r:embed="rId1"/>
          <a:srcRect/>
          <a:stretch>
            <a:fillRect/>
          </a:stretch>
        </p:blipFill>
        <p:spPr>
          <a:xfrm>
            <a:off x="7277199" y="4300694"/>
            <a:ext cx="3010612" cy="20697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77825" y="945515"/>
            <a:ext cx="10975975" cy="5231765"/>
          </a:xfrm>
        </p:spPr>
        <p:txBody>
          <a:bodyPr>
            <a:normAutofit fontScale="90000"/>
          </a:bodyPr>
          <a:p>
            <a:r>
              <a:rPr lang="en-US" altLang="zh-CN" sz="2400">
                <a:sym typeface="+mn-ea"/>
              </a:rPr>
              <a:t> </a:t>
            </a:r>
            <a:r>
              <a:rPr lang="zh-CN" altLang="en-US" sz="2400">
                <a:sym typeface="+mn-ea"/>
              </a:rPr>
              <a:t>输入线性可分的</a:t>
            </a:r>
            <a:r>
              <a:rPr lang="en-US" altLang="zh-CN" sz="2400">
                <a:sym typeface="+mn-ea"/>
              </a:rPr>
              <a:t>m</a:t>
            </a:r>
            <a:r>
              <a:rPr lang="zh-CN" altLang="en-US" sz="2400">
                <a:sym typeface="+mn-ea"/>
              </a:rPr>
              <a:t>个样本数据</a:t>
            </a:r>
            <a:r>
              <a:rPr lang="en-US" altLang="zh-CN" sz="2400">
                <a:sym typeface="+mn-ea"/>
              </a:rPr>
              <a:t>{(x</a:t>
            </a:r>
            <a:r>
              <a:rPr lang="en-US" altLang="zh-CN" sz="2400" baseline="30000">
                <a:sym typeface="+mn-ea"/>
              </a:rPr>
              <a:t>1</a:t>
            </a:r>
            <a:r>
              <a:rPr lang="en-US" altLang="zh-CN" sz="2400">
                <a:sym typeface="+mn-ea"/>
              </a:rPr>
              <a:t>,y</a:t>
            </a:r>
            <a:r>
              <a:rPr lang="en-US" altLang="zh-CN" sz="2400" baseline="30000">
                <a:sym typeface="+mn-ea"/>
              </a:rPr>
              <a:t>1</a:t>
            </a:r>
            <a:r>
              <a:rPr lang="en-US" altLang="zh-CN" sz="2400">
                <a:sym typeface="+mn-ea"/>
              </a:rPr>
              <a:t>),(x</a:t>
            </a:r>
            <a:r>
              <a:rPr lang="en-US" altLang="zh-CN" sz="2400" baseline="30000">
                <a:sym typeface="+mn-ea"/>
              </a:rPr>
              <a:t>2</a:t>
            </a:r>
            <a:r>
              <a:rPr lang="en-US" altLang="zh-CN" sz="2400">
                <a:sym typeface="+mn-ea"/>
              </a:rPr>
              <a:t>,y</a:t>
            </a:r>
            <a:r>
              <a:rPr lang="en-US" altLang="zh-CN" sz="2400" baseline="30000">
                <a:sym typeface="+mn-ea"/>
              </a:rPr>
              <a:t>2</a:t>
            </a:r>
            <a:r>
              <a:rPr lang="en-US" altLang="zh-CN" sz="2400">
                <a:sym typeface="+mn-ea"/>
              </a:rPr>
              <a:t>),...,(x</a:t>
            </a:r>
            <a:r>
              <a:rPr lang="en-US" altLang="zh-CN" sz="2400" baseline="30000">
                <a:sym typeface="+mn-ea"/>
              </a:rPr>
              <a:t>m</a:t>
            </a:r>
            <a:r>
              <a:rPr lang="en-US" altLang="zh-CN" sz="2400">
                <a:sym typeface="+mn-ea"/>
              </a:rPr>
              <a:t>,y</a:t>
            </a:r>
            <a:r>
              <a:rPr lang="en-US" altLang="zh-CN" sz="2400" baseline="30000">
                <a:sym typeface="+mn-ea"/>
              </a:rPr>
              <a:t>m</a:t>
            </a:r>
            <a:r>
              <a:rPr lang="en-US" altLang="zh-CN" sz="2400">
                <a:sym typeface="+mn-ea"/>
              </a:rPr>
              <a:t>)}</a:t>
            </a:r>
            <a:r>
              <a:rPr lang="zh-CN" altLang="en-US" sz="2400">
                <a:sym typeface="+mn-ea"/>
              </a:rPr>
              <a:t>，其中</a:t>
            </a:r>
            <a:r>
              <a:rPr lang="en-US" altLang="zh-CN" sz="2400">
                <a:sym typeface="+mn-ea"/>
              </a:rPr>
              <a:t>x</a:t>
            </a:r>
            <a:r>
              <a:rPr lang="zh-CN" altLang="en-US" sz="2400">
                <a:sym typeface="+mn-ea"/>
              </a:rPr>
              <a:t>为</a:t>
            </a:r>
            <a:r>
              <a:rPr lang="en-US" altLang="zh-CN" sz="2400">
                <a:sym typeface="+mn-ea"/>
              </a:rPr>
              <a:t>n</a:t>
            </a:r>
            <a:r>
              <a:rPr lang="zh-CN" altLang="en-US" sz="2400">
                <a:sym typeface="+mn-ea"/>
              </a:rPr>
              <a:t>维的特征向量，</a:t>
            </a:r>
            <a:r>
              <a:rPr lang="en-US" altLang="zh-CN" sz="2400">
                <a:sym typeface="+mn-ea"/>
              </a:rPr>
              <a:t>y</a:t>
            </a:r>
            <a:r>
              <a:rPr lang="zh-CN" altLang="en-US" sz="2400">
                <a:sym typeface="+mn-ea"/>
              </a:rPr>
              <a:t>为二元输出，取值为</a:t>
            </a:r>
            <a:r>
              <a:rPr lang="en-US" altLang="zh-CN" sz="2400">
                <a:sym typeface="+mn-ea"/>
              </a:rPr>
              <a:t>+1</a:t>
            </a:r>
            <a:r>
              <a:rPr lang="zh-CN" altLang="en-US" sz="2400">
                <a:sym typeface="+mn-ea"/>
              </a:rPr>
              <a:t>或者</a:t>
            </a:r>
            <a:r>
              <a:rPr lang="en-US" altLang="zh-CN" sz="2400">
                <a:sym typeface="+mn-ea"/>
              </a:rPr>
              <a:t>-1</a:t>
            </a:r>
            <a:r>
              <a:rPr lang="zh-CN" altLang="en-US" sz="2400">
                <a:sym typeface="+mn-ea"/>
              </a:rPr>
              <a:t>；</a:t>
            </a:r>
            <a:r>
              <a:rPr lang="en-US" altLang="zh-CN" sz="2400">
                <a:sym typeface="+mn-ea"/>
              </a:rPr>
              <a:t>SVM</a:t>
            </a:r>
            <a:r>
              <a:rPr lang="zh-CN" altLang="en-US" sz="2400">
                <a:sym typeface="+mn-ea"/>
              </a:rPr>
              <a:t>模型输出为参数</a:t>
            </a:r>
            <a:r>
              <a:rPr lang="en-US" altLang="zh-CN" sz="2400">
                <a:sym typeface="+mn-ea"/>
              </a:rPr>
              <a:t>w</a:t>
            </a:r>
            <a:r>
              <a:rPr lang="zh-CN" altLang="en-US" sz="2400">
                <a:sym typeface="+mn-ea"/>
              </a:rPr>
              <a:t>、</a:t>
            </a:r>
            <a:r>
              <a:rPr lang="en-US" altLang="zh-CN" sz="2400">
                <a:sym typeface="+mn-ea"/>
              </a:rPr>
              <a:t>b</a:t>
            </a:r>
            <a:r>
              <a:rPr lang="zh-CN" altLang="en-US" sz="2400">
                <a:sym typeface="+mn-ea"/>
              </a:rPr>
              <a:t>以及分类决策函数。</a:t>
            </a:r>
            <a:endParaRPr lang="zh-CN" altLang="en-US" sz="2400"/>
          </a:p>
          <a:p>
            <a:pPr lvl="1"/>
            <a:r>
              <a:rPr lang="zh-CN" altLang="en-US">
                <a:sym typeface="+mn-ea"/>
              </a:rPr>
              <a:t> 选择一个惩罚系数</a:t>
            </a:r>
            <a:r>
              <a:rPr lang="en-US" altLang="zh-CN">
                <a:sym typeface="+mn-ea"/>
              </a:rPr>
              <a:t>C&gt;0</a:t>
            </a:r>
            <a:r>
              <a:rPr lang="zh-CN" altLang="en-US">
                <a:sym typeface="+mn-ea"/>
              </a:rPr>
              <a:t>，构造约束优化问题；</a:t>
            </a:r>
            <a:endParaRPr lang="zh-CN" altLang="en-US"/>
          </a:p>
          <a:p>
            <a:pPr marL="457200" lvl="1" indent="0">
              <a:buNone/>
            </a:pPr>
            <a:endParaRPr lang="zh-CN" altLang="en-US"/>
          </a:p>
          <a:p>
            <a:pPr lvl="1"/>
            <a:r>
              <a:rPr lang="en-US" altLang="zh-CN">
                <a:sym typeface="+mn-ea"/>
              </a:rPr>
              <a:t> </a:t>
            </a:r>
            <a:r>
              <a:rPr lang="zh-CN" altLang="en-US">
                <a:sym typeface="+mn-ea"/>
              </a:rPr>
              <a:t>使用</a:t>
            </a:r>
            <a:r>
              <a:rPr lang="en-US" altLang="zh-CN">
                <a:sym typeface="+mn-ea"/>
              </a:rPr>
              <a:t>SMO</a:t>
            </a:r>
            <a:r>
              <a:rPr lang="zh-CN" altLang="en-US">
                <a:sym typeface="+mn-ea"/>
              </a:rPr>
              <a:t>算法求出上式优化中对应的最优解</a:t>
            </a:r>
            <a:r>
              <a:rPr lang="en-US" altLang="zh-CN">
                <a:sym typeface="+mn-ea"/>
              </a:rPr>
              <a:t>β</a:t>
            </a:r>
            <a:r>
              <a:rPr lang="en-US" altLang="zh-CN" baseline="30000">
                <a:sym typeface="+mn-ea"/>
              </a:rPr>
              <a:t>*</a:t>
            </a:r>
            <a:r>
              <a:rPr lang="zh-CN" altLang="en-US">
                <a:sym typeface="+mn-ea"/>
              </a:rPr>
              <a:t>；</a:t>
            </a:r>
            <a:endParaRPr lang="zh-CN" altLang="en-US"/>
          </a:p>
          <a:p>
            <a:pPr lvl="1"/>
            <a:r>
              <a:rPr lang="zh-CN" altLang="en-US">
                <a:sym typeface="+mn-ea"/>
              </a:rPr>
              <a:t> 找出所有的支持向量集合</a:t>
            </a:r>
            <a:r>
              <a:rPr lang="en-US" altLang="zh-CN">
                <a:sym typeface="+mn-ea"/>
              </a:rPr>
              <a:t>S;</a:t>
            </a:r>
            <a:endParaRPr lang="en-US" altLang="zh-CN"/>
          </a:p>
          <a:p>
            <a:pPr lvl="1"/>
            <a:r>
              <a:rPr lang="en-US" altLang="zh-CN">
                <a:sym typeface="+mn-ea"/>
              </a:rPr>
              <a:t> </a:t>
            </a:r>
            <a:r>
              <a:rPr lang="zh-CN" altLang="en-US">
                <a:sym typeface="+mn-ea"/>
              </a:rPr>
              <a:t>更新参数</a:t>
            </a:r>
            <a:r>
              <a:rPr lang="en-US" altLang="zh-CN">
                <a:sym typeface="+mn-ea"/>
              </a:rPr>
              <a:t>w</a:t>
            </a:r>
            <a:r>
              <a:rPr lang="en-US" altLang="zh-CN" baseline="30000">
                <a:sym typeface="+mn-ea"/>
              </a:rPr>
              <a:t>*</a:t>
            </a:r>
            <a:r>
              <a:rPr lang="zh-CN" altLang="en-US">
                <a:sym typeface="+mn-ea"/>
              </a:rPr>
              <a:t>、</a:t>
            </a:r>
            <a:r>
              <a:rPr lang="en-US" altLang="zh-CN">
                <a:sym typeface="+mn-ea"/>
              </a:rPr>
              <a:t>b</a:t>
            </a:r>
            <a:r>
              <a:rPr lang="en-US" altLang="zh-CN" baseline="30000">
                <a:sym typeface="+mn-ea"/>
              </a:rPr>
              <a:t>*</a:t>
            </a:r>
            <a:r>
              <a:rPr lang="zh-CN" altLang="en-US">
                <a:sym typeface="+mn-ea"/>
              </a:rPr>
              <a:t>的值；</a:t>
            </a:r>
            <a:endParaRPr lang="zh-CN" altLang="en-US"/>
          </a:p>
          <a:p>
            <a:pPr marL="457200" lvl="1" indent="0">
              <a:buNone/>
            </a:pPr>
            <a:endParaRPr lang="zh-CN" altLang="en-US"/>
          </a:p>
          <a:p>
            <a:pPr lvl="1"/>
            <a:r>
              <a:rPr lang="en-US" altLang="zh-CN">
                <a:sym typeface="+mn-ea"/>
              </a:rPr>
              <a:t> </a:t>
            </a:r>
            <a:r>
              <a:rPr lang="zh-CN" altLang="en-US">
                <a:sym typeface="+mn-ea"/>
              </a:rPr>
              <a:t>构建最终的分类器</a:t>
            </a:r>
            <a:endParaRPr lang="zh-CN" altLang="en-US"/>
          </a:p>
        </p:txBody>
      </p:sp>
      <p:sp>
        <p:nvSpPr>
          <p:cNvPr id="4" name="标题 3"/>
          <p:cNvSpPr>
            <a:spLocks noGrp="1"/>
          </p:cNvSpPr>
          <p:nvPr>
            <p:ph type="title"/>
          </p:nvPr>
        </p:nvSpPr>
        <p:spPr/>
        <p:txBody>
          <a:bodyPr>
            <a:normAutofit/>
          </a:bodyPr>
          <a:p>
            <a:r>
              <a:rPr lang="en-US" altLang="zh-CN">
                <a:sym typeface="+mn-ea"/>
              </a:rPr>
              <a:t>SVM</a:t>
            </a:r>
            <a:r>
              <a:rPr lang="zh-CN" altLang="en-US">
                <a:sym typeface="+mn-ea"/>
              </a:rPr>
              <a:t>的软间隔模型算法流程</a:t>
            </a:r>
            <a:endParaRPr lang="en-US" altLang="zh-CN">
              <a:sym typeface="+mn-ea"/>
            </a:endParaRPr>
          </a:p>
        </p:txBody>
      </p:sp>
      <p:grpSp>
        <p:nvGrpSpPr>
          <p:cNvPr id="6" name="组合 5"/>
          <p:cNvGrpSpPr/>
          <p:nvPr/>
        </p:nvGrpSpPr>
        <p:grpSpPr>
          <a:xfrm>
            <a:off x="6833306" y="2061474"/>
            <a:ext cx="3709618" cy="1311032"/>
            <a:chOff x="4103" y="4010"/>
            <a:chExt cx="7426" cy="3375"/>
          </a:xfrm>
        </p:grpSpPr>
        <p:graphicFrame>
          <p:nvGraphicFramePr>
            <p:cNvPr id="12" name="对象 11">
              <a:hlinkClick r:id="" action="ppaction://ole?verb="/>
            </p:cNvPr>
            <p:cNvGraphicFramePr>
              <a:graphicFrameLocks noChangeAspect="1"/>
            </p:cNvGraphicFramePr>
            <p:nvPr/>
          </p:nvGraphicFramePr>
          <p:xfrm>
            <a:off x="4103" y="4010"/>
            <a:ext cx="7426" cy="2109"/>
          </p:xfrm>
          <a:graphic>
            <a:graphicData uri="http://schemas.openxmlformats.org/presentationml/2006/ole">
              <mc:AlternateContent xmlns:mc="http://schemas.openxmlformats.org/markup-compatibility/2006">
                <mc:Choice xmlns:v="urn:schemas-microsoft-com:vml" Requires="v">
                  <p:oleObj spid="_x0000_s12292" name="" r:id="rId1" imgW="2234565" imgH="634365" progId="Equation.KSEE3">
                    <p:embed/>
                  </p:oleObj>
                </mc:Choice>
                <mc:Fallback>
                  <p:oleObj name="" r:id="rId1" imgW="2234565" imgH="634365" progId="Equation.KSEE3">
                    <p:embed/>
                    <p:pic>
                      <p:nvPicPr>
                        <p:cNvPr id="0" name="图片 12291"/>
                        <p:cNvPicPr/>
                        <p:nvPr/>
                      </p:nvPicPr>
                      <p:blipFill>
                        <a:blip r:embed="rId2"/>
                        <a:stretch>
                          <a:fillRect/>
                        </a:stretch>
                      </p:blipFill>
                      <p:spPr>
                        <a:xfrm>
                          <a:off x="4103" y="4010"/>
                          <a:ext cx="7426" cy="210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905" y="5321"/>
            <a:ext cx="4368" cy="2065"/>
          </p:xfrm>
          <a:graphic>
            <a:graphicData uri="http://schemas.openxmlformats.org/presentationml/2006/ole">
              <mc:AlternateContent xmlns:mc="http://schemas.openxmlformats.org/markup-compatibility/2006">
                <mc:Choice xmlns:v="urn:schemas-microsoft-com:vml" Requires="v">
                  <p:oleObj spid="_x0000_s20481" name="" r:id="rId3" imgW="1397000" imgH="660400" progId="Equation.KSEE3">
                    <p:embed/>
                  </p:oleObj>
                </mc:Choice>
                <mc:Fallback>
                  <p:oleObj name="" r:id="rId3" imgW="1397000" imgH="660400" progId="Equation.KSEE3">
                    <p:embed/>
                    <p:pic>
                      <p:nvPicPr>
                        <p:cNvPr id="0" name="图片 20480"/>
                        <p:cNvPicPr/>
                        <p:nvPr/>
                      </p:nvPicPr>
                      <p:blipFill>
                        <a:blip r:embed="rId4"/>
                        <a:stretch>
                          <a:fillRect/>
                        </a:stretch>
                      </p:blipFill>
                      <p:spPr>
                        <a:xfrm>
                          <a:off x="4905" y="5321"/>
                          <a:ext cx="4368" cy="2065"/>
                        </a:xfrm>
                        <a:prstGeom prst="rect">
                          <a:avLst/>
                        </a:prstGeom>
                      </p:spPr>
                    </p:pic>
                  </p:oleObj>
                </mc:Fallback>
              </mc:AlternateContent>
            </a:graphicData>
          </a:graphic>
        </p:graphicFrame>
      </p:grpSp>
      <p:graphicFrame>
        <p:nvGraphicFramePr>
          <p:cNvPr id="8" name="对象 7">
            <a:hlinkClick r:id="" action="ppaction://ole?verb="/>
          </p:cNvPr>
          <p:cNvGraphicFramePr>
            <a:graphicFrameLocks noChangeAspect="1"/>
          </p:cNvGraphicFramePr>
          <p:nvPr/>
        </p:nvGraphicFramePr>
        <p:xfrm>
          <a:off x="4781704" y="3889943"/>
          <a:ext cx="3665811" cy="411404"/>
        </p:xfrm>
        <a:graphic>
          <a:graphicData uri="http://schemas.openxmlformats.org/presentationml/2006/ole">
            <mc:AlternateContent xmlns:mc="http://schemas.openxmlformats.org/markup-compatibility/2006">
              <mc:Choice xmlns:v="urn:schemas-microsoft-com:vml" Requires="v">
                <p:oleObj spid="_x0000_s13314" name="" r:id="rId5" imgW="2260600" imgH="254000" progId="Equation.KSEE3">
                  <p:embed/>
                </p:oleObj>
              </mc:Choice>
              <mc:Fallback>
                <p:oleObj name="" r:id="rId5" imgW="2260600" imgH="254000" progId="Equation.KSEE3">
                  <p:embed/>
                  <p:pic>
                    <p:nvPicPr>
                      <p:cNvPr id="0" name="图片 13313"/>
                      <p:cNvPicPr/>
                      <p:nvPr/>
                    </p:nvPicPr>
                    <p:blipFill>
                      <a:blip r:embed="rId6"/>
                      <a:stretch>
                        <a:fillRect/>
                      </a:stretch>
                    </p:blipFill>
                    <p:spPr>
                      <a:xfrm>
                        <a:off x="4781704" y="3889943"/>
                        <a:ext cx="3665811" cy="411404"/>
                      </a:xfrm>
                      <a:prstGeom prst="rect">
                        <a:avLst/>
                      </a:prstGeom>
                    </p:spPr>
                  </p:pic>
                </p:oleObj>
              </mc:Fallback>
            </mc:AlternateContent>
          </a:graphicData>
        </a:graphic>
      </p:graphicFrame>
      <p:grpSp>
        <p:nvGrpSpPr>
          <p:cNvPr id="10" name="组合 9"/>
          <p:cNvGrpSpPr/>
          <p:nvPr/>
        </p:nvGrpSpPr>
        <p:grpSpPr>
          <a:xfrm>
            <a:off x="2933278" y="4795923"/>
            <a:ext cx="4677814" cy="653294"/>
            <a:chOff x="3477" y="8021"/>
            <a:chExt cx="7368" cy="1029"/>
          </a:xfrm>
        </p:grpSpPr>
        <p:graphicFrame>
          <p:nvGraphicFramePr>
            <p:cNvPr id="7" name="对象 6">
              <a:hlinkClick r:id="" action="ppaction://ole?verb="/>
            </p:cNvPr>
            <p:cNvGraphicFramePr>
              <a:graphicFrameLocks noChangeAspect="1"/>
            </p:cNvGraphicFramePr>
            <p:nvPr/>
          </p:nvGraphicFramePr>
          <p:xfrm>
            <a:off x="3477" y="8021"/>
            <a:ext cx="2571" cy="1029"/>
          </p:xfrm>
          <a:graphic>
            <a:graphicData uri="http://schemas.openxmlformats.org/presentationml/2006/ole">
              <mc:AlternateContent xmlns:mc="http://schemas.openxmlformats.org/markup-compatibility/2006">
                <mc:Choice xmlns:v="urn:schemas-microsoft-com:vml" Requires="v">
                  <p:oleObj spid="_x0000_s10241" name="" r:id="rId7" imgW="1079500" imgH="431800" progId="Equation.KSEE3">
                    <p:embed/>
                  </p:oleObj>
                </mc:Choice>
                <mc:Fallback>
                  <p:oleObj name="" r:id="rId7" imgW="1079500" imgH="431800" progId="Equation.KSEE3">
                    <p:embed/>
                    <p:pic>
                      <p:nvPicPr>
                        <p:cNvPr id="0" name="图片 10240"/>
                        <p:cNvPicPr/>
                        <p:nvPr/>
                      </p:nvPicPr>
                      <p:blipFill>
                        <a:blip r:embed="rId8"/>
                        <a:stretch>
                          <a:fillRect/>
                        </a:stretch>
                      </p:blipFill>
                      <p:spPr>
                        <a:xfrm>
                          <a:off x="3477" y="8021"/>
                          <a:ext cx="2571" cy="1029"/>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6388" y="8021"/>
            <a:ext cx="4457" cy="1029"/>
          </p:xfrm>
          <a:graphic>
            <a:graphicData uri="http://schemas.openxmlformats.org/presentationml/2006/ole">
              <mc:AlternateContent xmlns:mc="http://schemas.openxmlformats.org/markup-compatibility/2006">
                <mc:Choice xmlns:v="urn:schemas-microsoft-com:vml" Requires="v">
                  <p:oleObj spid="_x0000_s14338" name="" r:id="rId9" imgW="1981200" imgH="457200" progId="Equation.KSEE3">
                    <p:embed/>
                  </p:oleObj>
                </mc:Choice>
                <mc:Fallback>
                  <p:oleObj name="" r:id="rId9" imgW="1981200" imgH="457200" progId="Equation.KSEE3">
                    <p:embed/>
                    <p:pic>
                      <p:nvPicPr>
                        <p:cNvPr id="0" name="图片 14337"/>
                        <p:cNvPicPr/>
                        <p:nvPr/>
                      </p:nvPicPr>
                      <p:blipFill>
                        <a:blip r:embed="rId10"/>
                        <a:stretch>
                          <a:fillRect/>
                        </a:stretch>
                      </p:blipFill>
                      <p:spPr>
                        <a:xfrm>
                          <a:off x="6388" y="8021"/>
                          <a:ext cx="4457" cy="1029"/>
                        </a:xfrm>
                        <a:prstGeom prst="rect">
                          <a:avLst/>
                        </a:prstGeom>
                      </p:spPr>
                    </p:pic>
                  </p:oleObj>
                </mc:Fallback>
              </mc:AlternateContent>
            </a:graphicData>
          </a:graphic>
        </p:graphicFrame>
      </p:grpSp>
      <p:graphicFrame>
        <p:nvGraphicFramePr>
          <p:cNvPr id="11" name="对象 10">
            <a:hlinkClick r:id="" action="ppaction://ole?verb="/>
          </p:cNvPr>
          <p:cNvGraphicFramePr>
            <a:graphicFrameLocks noChangeAspect="1"/>
          </p:cNvGraphicFramePr>
          <p:nvPr/>
        </p:nvGraphicFramePr>
        <p:xfrm>
          <a:off x="3187851" y="5967886"/>
          <a:ext cx="3231552" cy="514890"/>
        </p:xfrm>
        <a:graphic>
          <a:graphicData uri="http://schemas.openxmlformats.org/presentationml/2006/ole">
            <mc:AlternateContent xmlns:mc="http://schemas.openxmlformats.org/markup-compatibility/2006">
              <mc:Choice xmlns:v="urn:schemas-microsoft-com:vml" Requires="v">
                <p:oleObj spid="_x0000_s14339" name="" r:id="rId11" imgW="1435100" imgH="228600" progId="Equation.KSEE3">
                  <p:embed/>
                </p:oleObj>
              </mc:Choice>
              <mc:Fallback>
                <p:oleObj name="" r:id="rId11" imgW="1435100" imgH="228600" progId="Equation.KSEE3">
                  <p:embed/>
                  <p:pic>
                    <p:nvPicPr>
                      <p:cNvPr id="0" name="图片 14338"/>
                      <p:cNvPicPr/>
                      <p:nvPr/>
                    </p:nvPicPr>
                    <p:blipFill>
                      <a:blip r:embed="rId12"/>
                      <a:stretch>
                        <a:fillRect/>
                      </a:stretch>
                    </p:blipFill>
                    <p:spPr>
                      <a:xfrm>
                        <a:off x="3187851" y="5967886"/>
                        <a:ext cx="3231552" cy="5148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3095" y="1207770"/>
            <a:ext cx="10720705" cy="4969510"/>
          </a:xfrm>
        </p:spPr>
        <p:txBody>
          <a:bodyPr/>
          <a:p>
            <a:r>
              <a:rPr lang="en-US" altLang="zh-CN" sz="2400"/>
              <a:t> 1. </a:t>
            </a:r>
            <a:r>
              <a:rPr lang="zh-CN" altLang="en-US" sz="2400"/>
              <a:t>可以解决线性数据中携带异常点的分类模型构建的问题；</a:t>
            </a:r>
            <a:endParaRPr lang="zh-CN" altLang="en-US" sz="2400"/>
          </a:p>
          <a:p>
            <a:r>
              <a:rPr lang="zh-CN" altLang="en-US" sz="2400"/>
              <a:t> </a:t>
            </a:r>
            <a:r>
              <a:rPr lang="en-US" altLang="zh-CN" sz="2400"/>
              <a:t>2. </a:t>
            </a:r>
            <a:r>
              <a:rPr lang="zh-CN" altLang="en-US" sz="2400"/>
              <a:t>通过引入惩罚项系数</a:t>
            </a:r>
            <a:r>
              <a:rPr lang="en-US" altLang="zh-CN" sz="2400"/>
              <a:t>(</a:t>
            </a:r>
            <a:r>
              <a:rPr lang="zh-CN" altLang="en-US" sz="2400"/>
              <a:t>松弛因子</a:t>
            </a:r>
            <a:r>
              <a:rPr lang="en-US" altLang="zh-CN" sz="2400"/>
              <a:t>)</a:t>
            </a:r>
            <a:r>
              <a:rPr lang="zh-CN" altLang="en-US" sz="2400"/>
              <a:t>，可以增加模型的泛化能力，即鲁棒性；</a:t>
            </a:r>
            <a:endParaRPr lang="zh-CN" altLang="en-US" sz="2400"/>
          </a:p>
          <a:p>
            <a:r>
              <a:rPr lang="zh-CN" altLang="en-US" sz="2400"/>
              <a:t> </a:t>
            </a:r>
            <a:r>
              <a:rPr lang="en-US" altLang="zh-CN" sz="2400"/>
              <a:t>3. </a:t>
            </a:r>
            <a:r>
              <a:rPr lang="zh-CN" altLang="en-US" sz="2400"/>
              <a:t>如果给定的惩罚项系数</a:t>
            </a:r>
            <a:r>
              <a:rPr lang="en-US" altLang="zh-CN" sz="2400"/>
              <a:t>C</a:t>
            </a:r>
            <a:r>
              <a:rPr lang="zh-CN" altLang="en-US" sz="2400"/>
              <a:t>越小，表示在模型构建的时候，就允许存在越多的分类错误的样本， 也就表示此时模型的准确率会比较低；如果惩罚项系数越大，表示在模型构建的时候，就越不允许存在分类错误的样本，也就表示此时模型的准确率会比较高。</a:t>
            </a:r>
            <a:endParaRPr lang="zh-CN" altLang="en-US" sz="2400"/>
          </a:p>
        </p:txBody>
      </p:sp>
      <p:sp>
        <p:nvSpPr>
          <p:cNvPr id="4" name="标题 3"/>
          <p:cNvSpPr>
            <a:spLocks noGrp="1"/>
          </p:cNvSpPr>
          <p:nvPr>
            <p:ph type="title"/>
          </p:nvPr>
        </p:nvSpPr>
        <p:spPr/>
        <p:txBody>
          <a:bodyPr/>
          <a:p>
            <a:r>
              <a:rPr lang="en-US" altLang="zh-CN">
                <a:sym typeface="+mn-ea"/>
              </a:rPr>
              <a:t>SVM</a:t>
            </a:r>
            <a:r>
              <a:rPr lang="zh-CN" altLang="en-US">
                <a:sym typeface="+mn-ea"/>
              </a:rPr>
              <a:t>的软间隔模型总结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sz="2400"/>
              <a:t> </a:t>
            </a:r>
            <a:r>
              <a:rPr lang="zh-CN" altLang="en-US" sz="2400"/>
              <a:t>不管是线性可分</a:t>
            </a:r>
            <a:r>
              <a:rPr lang="en-US" altLang="zh-CN" sz="2400"/>
              <a:t>SVM</a:t>
            </a:r>
            <a:r>
              <a:rPr lang="zh-CN" altLang="en-US" sz="2400"/>
              <a:t>还是加入惩罚系数后的软间隔线性可分</a:t>
            </a:r>
            <a:r>
              <a:rPr lang="en-US" altLang="zh-CN" sz="2400"/>
              <a:t>SVM</a:t>
            </a:r>
            <a:r>
              <a:rPr lang="zh-CN" altLang="en-US" sz="2400"/>
              <a:t>其实都要求数据本身是线性可分的，对于完全不可以线性可分的数据，这两种算法模型就没法解决这个问题了</a:t>
            </a:r>
            <a:endParaRPr lang="zh-CN" altLang="en-US" sz="2400"/>
          </a:p>
        </p:txBody>
      </p:sp>
      <p:sp>
        <p:nvSpPr>
          <p:cNvPr id="4" name="标题 3"/>
          <p:cNvSpPr>
            <a:spLocks noGrp="1"/>
          </p:cNvSpPr>
          <p:nvPr>
            <p:ph type="title"/>
          </p:nvPr>
        </p:nvSpPr>
        <p:spPr/>
        <p:txBody>
          <a:bodyPr/>
          <a:p>
            <a:r>
              <a:rPr lang="zh-CN" altLang="en-US">
                <a:sym typeface="+mn-ea"/>
              </a:rPr>
              <a:t>非线性可分</a:t>
            </a:r>
            <a:r>
              <a:rPr lang="en-US" altLang="zh-CN"/>
              <a:t>SVM</a:t>
            </a:r>
            <a:endParaRPr lang="zh-CN" altLang="en-US"/>
          </a:p>
        </p:txBody>
      </p:sp>
      <p:pic>
        <p:nvPicPr>
          <p:cNvPr id="2" name="图片 1" descr="QQ截图20170417150109"/>
          <p:cNvPicPr>
            <a:picLocks noChangeAspect="1"/>
          </p:cNvPicPr>
          <p:nvPr/>
        </p:nvPicPr>
        <p:blipFill>
          <a:blip r:embed="rId1"/>
          <a:stretch>
            <a:fillRect/>
          </a:stretch>
        </p:blipFill>
        <p:spPr>
          <a:xfrm>
            <a:off x="4160561" y="3030294"/>
            <a:ext cx="3235996" cy="3135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200150"/>
            <a:ext cx="8437245" cy="4977130"/>
          </a:xfrm>
        </p:spPr>
        <p:txBody>
          <a:bodyPr/>
          <a:p>
            <a:r>
              <a:rPr lang="en-US" altLang="zh-CN" sz="2400"/>
              <a:t> </a:t>
            </a:r>
            <a:r>
              <a:rPr lang="zh-CN" altLang="en-US" sz="2400"/>
              <a:t>在线性回归中，我们可以通过多项式扩展将低维度的数据扩展成为高维度的数据，从而可以使用线性回归模型来解决问题。也就是说对于二维空间中不是线性可分的数据，将其映射到高维空间中后，变成了线性可分的数据。</a:t>
            </a:r>
            <a:endParaRPr lang="zh-CN" altLang="en-US" sz="2400"/>
          </a:p>
        </p:txBody>
      </p:sp>
      <p:sp>
        <p:nvSpPr>
          <p:cNvPr id="4" name="标题 3"/>
          <p:cNvSpPr>
            <a:spLocks noGrp="1"/>
          </p:cNvSpPr>
          <p:nvPr>
            <p:ph type="title"/>
          </p:nvPr>
        </p:nvSpPr>
        <p:spPr/>
        <p:txBody>
          <a:bodyPr>
            <a:normAutofit/>
          </a:bodyPr>
          <a:p>
            <a:r>
              <a:rPr lang="zh-CN" altLang="en-US"/>
              <a:t>多项式回归回顾</a:t>
            </a:r>
            <a:endParaRPr lang="zh-CN" altLang="en-US"/>
          </a:p>
        </p:txBody>
      </p:sp>
      <p:pic>
        <p:nvPicPr>
          <p:cNvPr id="14" name="图片 13"/>
          <p:cNvPicPr>
            <a:picLocks noChangeAspect="1"/>
          </p:cNvPicPr>
          <p:nvPr/>
        </p:nvPicPr>
        <p:blipFill>
          <a:blip r:embed="rId1"/>
          <a:srcRect l="51511" t="8557" b="46437"/>
          <a:stretch>
            <a:fillRect/>
          </a:stretch>
        </p:blipFill>
        <p:spPr>
          <a:xfrm>
            <a:off x="9275174" y="4016901"/>
            <a:ext cx="2649999" cy="1842429"/>
          </a:xfrm>
          <a:prstGeom prst="rect">
            <a:avLst/>
          </a:prstGeom>
        </p:spPr>
      </p:pic>
      <p:pic>
        <p:nvPicPr>
          <p:cNvPr id="5" name="图片 4"/>
          <p:cNvPicPr>
            <a:picLocks noChangeAspect="1"/>
          </p:cNvPicPr>
          <p:nvPr/>
        </p:nvPicPr>
        <p:blipFill>
          <a:blip r:embed="rId1"/>
          <a:srcRect l="3075" t="8557" r="48140" b="46437"/>
          <a:stretch>
            <a:fillRect/>
          </a:stretch>
        </p:blipFill>
        <p:spPr>
          <a:xfrm>
            <a:off x="9275174" y="1722436"/>
            <a:ext cx="2641746" cy="1825287"/>
          </a:xfrm>
          <a:prstGeom prst="rect">
            <a:avLst/>
          </a:prstGeom>
        </p:spPr>
      </p:pic>
      <p:grpSp>
        <p:nvGrpSpPr>
          <p:cNvPr id="16" name="组合 15"/>
          <p:cNvGrpSpPr/>
          <p:nvPr/>
        </p:nvGrpSpPr>
        <p:grpSpPr>
          <a:xfrm>
            <a:off x="1151218" y="3758504"/>
            <a:ext cx="6626903" cy="2282402"/>
            <a:chOff x="1759" y="4519"/>
            <a:chExt cx="10438" cy="3595"/>
          </a:xfrm>
        </p:grpSpPr>
        <p:grpSp>
          <p:nvGrpSpPr>
            <p:cNvPr id="8" name="组合 7"/>
            <p:cNvGrpSpPr/>
            <p:nvPr/>
          </p:nvGrpSpPr>
          <p:grpSpPr>
            <a:xfrm>
              <a:off x="3101" y="4519"/>
              <a:ext cx="8066" cy="722"/>
              <a:chOff x="2219" y="4039"/>
              <a:chExt cx="8066" cy="722"/>
            </a:xfrm>
          </p:grpSpPr>
          <p:graphicFrame>
            <p:nvGraphicFramePr>
              <p:cNvPr id="6" name="对象 5">
                <a:hlinkClick r:id="" action="ppaction://ole?verb="/>
              </p:cNvPr>
              <p:cNvGraphicFramePr>
                <a:graphicFrameLocks noChangeAspect="1"/>
              </p:cNvGraphicFramePr>
              <p:nvPr/>
            </p:nvGraphicFramePr>
            <p:xfrm>
              <a:off x="5151" y="4039"/>
              <a:ext cx="5134" cy="722"/>
            </p:xfrm>
            <a:graphic>
              <a:graphicData uri="http://schemas.openxmlformats.org/presentationml/2006/ole">
                <mc:AlternateContent xmlns:mc="http://schemas.openxmlformats.org/markup-compatibility/2006">
                  <mc:Choice xmlns:v="urn:schemas-microsoft-com:vml" Requires="v">
                    <p:oleObj spid="_x0000_s21505" name="" r:id="rId2" imgW="1625600" imgH="228600" progId="Equation.KSEE3">
                      <p:embed/>
                    </p:oleObj>
                  </mc:Choice>
                  <mc:Fallback>
                    <p:oleObj name="" r:id="rId2" imgW="1625600" imgH="228600" progId="Equation.KSEE3">
                      <p:embed/>
                      <p:pic>
                        <p:nvPicPr>
                          <p:cNvPr id="0" name="图片 21504"/>
                          <p:cNvPicPr/>
                          <p:nvPr/>
                        </p:nvPicPr>
                        <p:blipFill>
                          <a:blip r:embed="rId3"/>
                          <a:stretch>
                            <a:fillRect/>
                          </a:stretch>
                        </p:blipFill>
                        <p:spPr>
                          <a:xfrm>
                            <a:off x="5151" y="4039"/>
                            <a:ext cx="5134" cy="722"/>
                          </a:xfrm>
                          <a:prstGeom prst="rect">
                            <a:avLst/>
                          </a:prstGeom>
                        </p:spPr>
                      </p:pic>
                    </p:oleObj>
                  </mc:Fallback>
                </mc:AlternateContent>
              </a:graphicData>
            </a:graphic>
          </p:graphicFrame>
          <p:sp>
            <p:nvSpPr>
              <p:cNvPr id="7" name="文本框 6"/>
              <p:cNvSpPr txBox="1"/>
              <p:nvPr/>
            </p:nvSpPr>
            <p:spPr>
              <a:xfrm>
                <a:off x="2219" y="4074"/>
                <a:ext cx="2556" cy="580"/>
              </a:xfrm>
              <a:prstGeom prst="rect">
                <a:avLst/>
              </a:prstGeom>
              <a:noFill/>
            </p:spPr>
            <p:txBody>
              <a:bodyPr wrap="none" rtlCol="0">
                <a:spAutoFit/>
              </a:bodyPr>
              <a:p>
                <a:r>
                  <a:rPr lang="zh-CN" altLang="en-US" b="1"/>
                  <a:t>两维线性模型</a:t>
                </a:r>
                <a:r>
                  <a:rPr lang="en-US" altLang="zh-CN"/>
                  <a:t>:</a:t>
                </a:r>
                <a:endParaRPr lang="en-US" altLang="zh-CN"/>
              </a:p>
            </p:txBody>
          </p:sp>
        </p:grpSp>
        <p:graphicFrame>
          <p:nvGraphicFramePr>
            <p:cNvPr id="9" name="对象 8">
              <a:hlinkClick r:id="" action="ppaction://ole?verb="/>
            </p:cNvPr>
            <p:cNvGraphicFramePr>
              <a:graphicFrameLocks noChangeAspect="1"/>
            </p:cNvGraphicFramePr>
            <p:nvPr/>
          </p:nvGraphicFramePr>
          <p:xfrm>
            <a:off x="2891" y="5512"/>
            <a:ext cx="8592" cy="897"/>
          </p:xfrm>
          <a:graphic>
            <a:graphicData uri="http://schemas.openxmlformats.org/presentationml/2006/ole">
              <mc:AlternateContent xmlns:mc="http://schemas.openxmlformats.org/markup-compatibility/2006">
                <mc:Choice xmlns:v="urn:schemas-microsoft-com:vml" Requires="v">
                  <p:oleObj spid="_x0000_s21506" name="" r:id="rId4" imgW="2311400" imgH="241300" progId="Equation.KSEE3">
                    <p:embed/>
                  </p:oleObj>
                </mc:Choice>
                <mc:Fallback>
                  <p:oleObj name="" r:id="rId4" imgW="2311400" imgH="241300" progId="Equation.KSEE3">
                    <p:embed/>
                    <p:pic>
                      <p:nvPicPr>
                        <p:cNvPr id="0" name="图片 21505"/>
                        <p:cNvPicPr/>
                        <p:nvPr/>
                      </p:nvPicPr>
                      <p:blipFill>
                        <a:blip r:embed="rId5"/>
                        <a:stretch>
                          <a:fillRect/>
                        </a:stretch>
                      </p:blipFill>
                      <p:spPr>
                        <a:xfrm>
                          <a:off x="2891" y="5512"/>
                          <a:ext cx="8592" cy="897"/>
                        </a:xfrm>
                        <a:prstGeom prst="rect">
                          <a:avLst/>
                        </a:prstGeom>
                      </p:spPr>
                    </p:pic>
                  </p:oleObj>
                </mc:Fallback>
              </mc:AlternateContent>
            </a:graphicData>
          </a:graphic>
        </p:graphicFrame>
        <p:grpSp>
          <p:nvGrpSpPr>
            <p:cNvPr id="13" name="组合 12"/>
            <p:cNvGrpSpPr/>
            <p:nvPr/>
          </p:nvGrpSpPr>
          <p:grpSpPr>
            <a:xfrm>
              <a:off x="1759" y="6699"/>
              <a:ext cx="10438" cy="1415"/>
              <a:chOff x="1895" y="6673"/>
              <a:chExt cx="10438" cy="1415"/>
            </a:xfrm>
          </p:grpSpPr>
          <p:graphicFrame>
            <p:nvGraphicFramePr>
              <p:cNvPr id="11" name="对象 10">
                <a:hlinkClick r:id="" action="ppaction://ole?verb="/>
              </p:cNvPr>
              <p:cNvGraphicFramePr>
                <a:graphicFrameLocks noChangeAspect="1"/>
              </p:cNvGraphicFramePr>
              <p:nvPr/>
            </p:nvGraphicFramePr>
            <p:xfrm>
              <a:off x="3027" y="7325"/>
              <a:ext cx="9306" cy="763"/>
            </p:xfrm>
            <a:graphic>
              <a:graphicData uri="http://schemas.openxmlformats.org/presentationml/2006/ole">
                <mc:AlternateContent xmlns:mc="http://schemas.openxmlformats.org/markup-compatibility/2006">
                  <mc:Choice xmlns:v="urn:schemas-microsoft-com:vml" Requires="v">
                    <p:oleObj spid="_x0000_s2" name="" r:id="rId6" imgW="2946400" imgH="241300" progId="Equation.KSEE3">
                      <p:embed/>
                    </p:oleObj>
                  </mc:Choice>
                  <mc:Fallback>
                    <p:oleObj name="" r:id="rId6" imgW="2946400" imgH="241300" progId="Equation.KSEE3">
                      <p:embed/>
                      <p:pic>
                        <p:nvPicPr>
                          <p:cNvPr id="0" name="图片 21504"/>
                          <p:cNvPicPr/>
                          <p:nvPr/>
                        </p:nvPicPr>
                        <p:blipFill>
                          <a:blip r:embed="rId7"/>
                          <a:stretch>
                            <a:fillRect/>
                          </a:stretch>
                        </p:blipFill>
                        <p:spPr>
                          <a:xfrm>
                            <a:off x="3027" y="7325"/>
                            <a:ext cx="9306" cy="763"/>
                          </a:xfrm>
                          <a:prstGeom prst="rect">
                            <a:avLst/>
                          </a:prstGeom>
                        </p:spPr>
                      </p:pic>
                    </p:oleObj>
                  </mc:Fallback>
                </mc:AlternateContent>
              </a:graphicData>
            </a:graphic>
          </p:graphicFrame>
          <p:sp>
            <p:nvSpPr>
              <p:cNvPr id="12" name="文本框 11"/>
              <p:cNvSpPr txBox="1"/>
              <p:nvPr/>
            </p:nvSpPr>
            <p:spPr>
              <a:xfrm>
                <a:off x="1895" y="6673"/>
                <a:ext cx="2556" cy="580"/>
              </a:xfrm>
              <a:prstGeom prst="rect">
                <a:avLst/>
              </a:prstGeom>
              <a:noFill/>
            </p:spPr>
            <p:txBody>
              <a:bodyPr wrap="none" rtlCol="0">
                <a:spAutoFit/>
              </a:bodyPr>
              <a:p>
                <a:r>
                  <a:rPr lang="zh-CN" altLang="en-US" b="1"/>
                  <a:t>五维线性模型</a:t>
                </a:r>
                <a:r>
                  <a:rPr lang="en-US" altLang="zh-CN"/>
                  <a:t>:</a:t>
                </a:r>
                <a:endParaRPr lang="en-US" altLang="zh-CN"/>
              </a:p>
            </p:txBody>
          </p:sp>
        </p:grpSp>
      </p:grpSp>
      <p:graphicFrame>
        <p:nvGraphicFramePr>
          <p:cNvPr id="17" name="对象 16">
            <a:hlinkClick r:id="" action="ppaction://ole?verb="/>
          </p:cNvPr>
          <p:cNvGraphicFramePr>
            <a:graphicFrameLocks noChangeAspect="1"/>
          </p:cNvGraphicFramePr>
          <p:nvPr/>
        </p:nvGraphicFramePr>
        <p:xfrm>
          <a:off x="1365174" y="6098364"/>
          <a:ext cx="6621824" cy="510445"/>
        </p:xfrm>
        <a:graphic>
          <a:graphicData uri="http://schemas.openxmlformats.org/presentationml/2006/ole">
            <mc:AlternateContent xmlns:mc="http://schemas.openxmlformats.org/markup-compatibility/2006">
              <mc:Choice xmlns:v="urn:schemas-microsoft-com:vml" Requires="v">
                <p:oleObj spid="_x0000_s18" name="" r:id="rId8" imgW="3302000" imgH="254000" progId="Equation.KSEE3">
                  <p:embed/>
                </p:oleObj>
              </mc:Choice>
              <mc:Fallback>
                <p:oleObj name="" r:id="rId8" imgW="3302000" imgH="254000" progId="Equation.KSEE3">
                  <p:embed/>
                  <p:pic>
                    <p:nvPicPr>
                      <p:cNvPr id="0" name="图片 21504"/>
                      <p:cNvPicPr/>
                      <p:nvPr/>
                    </p:nvPicPr>
                    <p:blipFill>
                      <a:blip r:embed="rId9"/>
                      <a:stretch>
                        <a:fillRect/>
                      </a:stretch>
                    </p:blipFill>
                    <p:spPr>
                      <a:xfrm>
                        <a:off x="1365174" y="6098364"/>
                        <a:ext cx="6621824" cy="5104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结合多项式回归在处理非线性可分数据时候的作用，在</a:t>
            </a:r>
            <a:r>
              <a:rPr lang="en-US" altLang="zh-CN"/>
              <a:t>SVM</a:t>
            </a:r>
            <a:r>
              <a:rPr lang="zh-CN" altLang="en-US"/>
              <a:t>的线性不可分的数据上，如果将数据映射到高维空间中，那么数据就会变成线性可分的，从而就可以使用线性可分</a:t>
            </a:r>
            <a:r>
              <a:rPr lang="en-US" altLang="zh-CN"/>
              <a:t>SVM</a:t>
            </a:r>
            <a:r>
              <a:rPr lang="zh-CN" altLang="en-US"/>
              <a:t>模型或者软间隔线性可分</a:t>
            </a:r>
            <a:r>
              <a:rPr lang="en-US" altLang="zh-CN"/>
              <a:t>SVM</a:t>
            </a:r>
            <a:r>
              <a:rPr lang="zh-CN" altLang="en-US"/>
              <a:t>模型。</a:t>
            </a:r>
            <a:endParaRPr lang="zh-CN" altLang="en-US"/>
          </a:p>
          <a:p>
            <a:r>
              <a:rPr lang="zh-CN" altLang="en-US"/>
              <a:t> 也就是说，对于线性不可分</a:t>
            </a:r>
            <a:r>
              <a:rPr lang="en-US" altLang="zh-CN"/>
              <a:t>SVM</a:t>
            </a:r>
            <a:r>
              <a:rPr lang="zh-CN" altLang="en-US"/>
              <a:t>模型来讲，重点在于低维特征数据到高维特征数据之间的映射。</a:t>
            </a:r>
            <a:endParaRPr lang="zh-CN" altLang="en-US"/>
          </a:p>
        </p:txBody>
      </p:sp>
      <p:sp>
        <p:nvSpPr>
          <p:cNvPr id="4" name="标题 3"/>
          <p:cNvSpPr>
            <a:spLocks noGrp="1"/>
          </p:cNvSpPr>
          <p:nvPr>
            <p:ph type="title"/>
          </p:nvPr>
        </p:nvSpPr>
        <p:spPr/>
        <p:txBody>
          <a:bodyPr/>
          <a:p>
            <a:r>
              <a:rPr lang="zh-CN" altLang="en-US"/>
              <a:t>非线性可分</a:t>
            </a:r>
            <a:r>
              <a:rPr lang="en-US" altLang="zh-CN"/>
              <a:t>SVM</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10000"/>
          </a:bodyPr>
          <a:p>
            <a:r>
              <a:rPr lang="en-US" altLang="zh-CN"/>
              <a:t> </a:t>
            </a:r>
            <a:r>
              <a:rPr lang="zh-CN" altLang="en-US"/>
              <a:t>定义一个从低维特征空间到高维特征空间的映射函数</a:t>
            </a:r>
            <a:r>
              <a:rPr lang="en-US" altLang="zh-CN"/>
              <a:t>Ф</a:t>
            </a:r>
            <a:r>
              <a:rPr lang="zh-CN" altLang="en-US"/>
              <a:t>，非线性可分</a:t>
            </a:r>
            <a:r>
              <a:rPr lang="en-US" altLang="zh-CN"/>
              <a:t>SVM</a:t>
            </a:r>
            <a:r>
              <a:rPr lang="zh-CN" altLang="en-US"/>
              <a:t>的优化目标函数：</a:t>
            </a:r>
            <a:endParaRPr lang="zh-CN" altLang="en-US"/>
          </a:p>
          <a:p>
            <a:endParaRPr lang="zh-CN" altLang="en-US"/>
          </a:p>
          <a:p>
            <a:endParaRPr lang="zh-CN" altLang="en-US"/>
          </a:p>
          <a:p>
            <a:endParaRPr lang="zh-CN" altLang="en-US"/>
          </a:p>
          <a:p>
            <a:r>
              <a:rPr lang="zh-CN" altLang="en-US"/>
              <a:t> 可以看到的是，只需要将原来的低维空间中的两个向量的点积转换为高维空间中两个向量的点积即可。</a:t>
            </a:r>
            <a:endParaRPr lang="en-US" altLang="zh-CN"/>
          </a:p>
        </p:txBody>
      </p:sp>
      <p:sp>
        <p:nvSpPr>
          <p:cNvPr id="4" name="标题 3"/>
          <p:cNvSpPr>
            <a:spLocks noGrp="1"/>
          </p:cNvSpPr>
          <p:nvPr>
            <p:ph type="title"/>
          </p:nvPr>
        </p:nvSpPr>
        <p:spPr/>
        <p:txBody>
          <a:bodyPr>
            <a:normAutofit/>
          </a:bodyPr>
          <a:p>
            <a:r>
              <a:rPr lang="zh-CN" altLang="en-US">
                <a:sym typeface="+mn-ea"/>
              </a:rPr>
              <a:t>非线性可分</a:t>
            </a:r>
            <a:r>
              <a:rPr lang="en-US" altLang="zh-CN">
                <a:sym typeface="+mn-ea"/>
              </a:rPr>
              <a:t>SVM</a:t>
            </a:r>
            <a:endParaRPr lang="zh-CN" altLang="en-US"/>
          </a:p>
        </p:txBody>
      </p:sp>
      <p:grpSp>
        <p:nvGrpSpPr>
          <p:cNvPr id="6" name="组合 5"/>
          <p:cNvGrpSpPr/>
          <p:nvPr/>
        </p:nvGrpSpPr>
        <p:grpSpPr>
          <a:xfrm>
            <a:off x="2668618" y="2545300"/>
            <a:ext cx="5546968" cy="2143363"/>
            <a:chOff x="3448" y="4010"/>
            <a:chExt cx="8737" cy="3376"/>
          </a:xfrm>
        </p:grpSpPr>
        <p:graphicFrame>
          <p:nvGraphicFramePr>
            <p:cNvPr id="12" name="对象 11">
              <a:hlinkClick r:id="" action="ppaction://ole?verb="/>
            </p:cNvPr>
            <p:cNvGraphicFramePr>
              <a:graphicFrameLocks noChangeAspect="1"/>
            </p:cNvGraphicFramePr>
            <p:nvPr/>
          </p:nvGraphicFramePr>
          <p:xfrm>
            <a:off x="3448" y="4010"/>
            <a:ext cx="8737" cy="2109"/>
          </p:xfrm>
          <a:graphic>
            <a:graphicData uri="http://schemas.openxmlformats.org/presentationml/2006/ole">
              <mc:AlternateContent xmlns:mc="http://schemas.openxmlformats.org/markup-compatibility/2006">
                <mc:Choice xmlns:v="urn:schemas-microsoft-com:vml" Requires="v">
                  <p:oleObj spid="_x0000_s12292" name="" r:id="rId1" imgW="2628900" imgH="634365" progId="Equation.KSEE3">
                    <p:embed/>
                  </p:oleObj>
                </mc:Choice>
                <mc:Fallback>
                  <p:oleObj name="" r:id="rId1" imgW="2628900" imgH="634365" progId="Equation.KSEE3">
                    <p:embed/>
                    <p:pic>
                      <p:nvPicPr>
                        <p:cNvPr id="0" name="图片 12291"/>
                        <p:cNvPicPr/>
                        <p:nvPr/>
                      </p:nvPicPr>
                      <p:blipFill>
                        <a:blip r:embed="rId2"/>
                        <a:stretch>
                          <a:fillRect/>
                        </a:stretch>
                      </p:blipFill>
                      <p:spPr>
                        <a:xfrm>
                          <a:off x="3448" y="4010"/>
                          <a:ext cx="8737" cy="210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905" y="5321"/>
            <a:ext cx="4368" cy="2065"/>
          </p:xfrm>
          <a:graphic>
            <a:graphicData uri="http://schemas.openxmlformats.org/presentationml/2006/ole">
              <mc:AlternateContent xmlns:mc="http://schemas.openxmlformats.org/markup-compatibility/2006">
                <mc:Choice xmlns:v="urn:schemas-microsoft-com:vml" Requires="v">
                  <p:oleObj spid="_x0000_s20481" name="" r:id="rId3" imgW="1397000" imgH="660400" progId="Equation.KSEE3">
                    <p:embed/>
                  </p:oleObj>
                </mc:Choice>
                <mc:Fallback>
                  <p:oleObj name="" r:id="rId3" imgW="1397000" imgH="660400" progId="Equation.KSEE3">
                    <p:embed/>
                    <p:pic>
                      <p:nvPicPr>
                        <p:cNvPr id="0" name="图片 20480"/>
                        <p:cNvPicPr/>
                        <p:nvPr/>
                      </p:nvPicPr>
                      <p:blipFill>
                        <a:blip r:embed="rId4"/>
                        <a:stretch>
                          <a:fillRect/>
                        </a:stretch>
                      </p:blipFill>
                      <p:spPr>
                        <a:xfrm>
                          <a:off x="4905" y="5321"/>
                          <a:ext cx="4368" cy="206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90000" lnSpcReduction="10000"/>
          </a:bodyPr>
          <a:p>
            <a:r>
              <a:rPr lang="en-US" altLang="zh-CN" dirty="0" smtClean="0">
                <a:sym typeface="+mn-ea"/>
              </a:rPr>
              <a:t> </a:t>
            </a:r>
            <a:r>
              <a:rPr lang="zh-CN" altLang="en-US" dirty="0" smtClean="0">
                <a:sym typeface="+mn-ea"/>
              </a:rPr>
              <a:t>这样一来问题就解决了吗？似乎是的：拿到非线性数据，就找一个映射，然后一股脑把原来的数据映射到新空间中，再做线性 SVM 即可。不过事实上没有这么简单！其实刚才的方法稍想一下就会发现有问题：在最初的例子里做了一个二阶多项式的转换，对一个二维空间做映射，选择的新空间是原始空间的所有一阶和二阶的组合，得到了</a:t>
            </a:r>
            <a:r>
              <a:rPr lang="en-US" altLang="zh-CN" dirty="0" smtClean="0">
                <a:sym typeface="+mn-ea"/>
              </a:rPr>
              <a:t>5</a:t>
            </a:r>
            <a:r>
              <a:rPr lang="zh-CN" altLang="en-US" dirty="0" smtClean="0">
                <a:sym typeface="+mn-ea"/>
              </a:rPr>
              <a:t>个维度；如果原始空间是三维，那么我们会得到</a:t>
            </a:r>
            <a:r>
              <a:rPr lang="en-US" altLang="zh-CN" dirty="0" smtClean="0">
                <a:sym typeface="+mn-ea"/>
              </a:rPr>
              <a:t>9</a:t>
            </a:r>
            <a:r>
              <a:rPr lang="zh-CN" altLang="en-US" dirty="0" smtClean="0">
                <a:sym typeface="+mn-ea"/>
              </a:rPr>
              <a:t>维的新空间；如果原始空间是</a:t>
            </a:r>
            <a:r>
              <a:rPr lang="en-US" altLang="zh-CN" dirty="0" smtClean="0">
                <a:sym typeface="+mn-ea"/>
              </a:rPr>
              <a:t>n</a:t>
            </a:r>
            <a:r>
              <a:rPr lang="zh-CN" altLang="en-US" dirty="0" smtClean="0">
                <a:sym typeface="+mn-ea"/>
              </a:rPr>
              <a:t>维，那么我们会得到一个</a:t>
            </a:r>
            <a:r>
              <a:rPr lang="en-US" altLang="zh-CN" dirty="0" smtClean="0">
                <a:sym typeface="+mn-ea"/>
              </a:rPr>
              <a:t>n(n+3)/2</a:t>
            </a:r>
            <a:r>
              <a:rPr lang="zh-CN" altLang="en-US" dirty="0" smtClean="0">
                <a:sym typeface="+mn-ea"/>
              </a:rPr>
              <a:t>维的新空间；这个数目是呈爆炸性增长的，这给计算带来了非常大的困难，而且如果遇到无穷维的情况，就根本无从计算。</a:t>
            </a:r>
            <a:endParaRPr lang="zh-CN" altLang="en-US"/>
          </a:p>
        </p:txBody>
      </p:sp>
      <p:sp>
        <p:nvSpPr>
          <p:cNvPr id="4" name="标题 3"/>
          <p:cNvSpPr>
            <a:spLocks noGrp="1"/>
          </p:cNvSpPr>
          <p:nvPr>
            <p:ph type="title"/>
          </p:nvPr>
        </p:nvSpPr>
        <p:spPr/>
        <p:txBody>
          <a:bodyPr/>
          <a:p>
            <a:r>
              <a:rPr lang="zh-CN" altLang="en-US"/>
              <a:t>非线性可分</a:t>
            </a:r>
            <a:r>
              <a:rPr lang="en-US" altLang="zh-CN"/>
              <a:t>SVM</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200150"/>
            <a:ext cx="7406640" cy="4977130"/>
          </a:xfrm>
        </p:spPr>
        <p:txBody>
          <a:bodyPr>
            <a:normAutofit fontScale="90000" lnSpcReduction="10000"/>
          </a:bodyPr>
          <a:p>
            <a:r>
              <a:rPr lang="en-US" altLang="zh-CN" sz="2400"/>
              <a:t> </a:t>
            </a:r>
            <a:r>
              <a:rPr lang="zh-CN" altLang="en-US" sz="2400"/>
              <a:t>梯度下降法的优化思想是用当前位置负梯度方向作为搜索方向，因为该方向为当前位置的最快下降方向，所以梯度下降法也被称为</a:t>
            </a:r>
            <a:r>
              <a:rPr lang="en-US" altLang="zh-CN" sz="2400"/>
              <a:t>“</a:t>
            </a:r>
            <a:r>
              <a:rPr lang="zh-CN" altLang="en-US" sz="2400"/>
              <a:t>最速下降法</a:t>
            </a:r>
            <a:r>
              <a:rPr lang="en-US" altLang="zh-CN" sz="2400"/>
              <a:t>”</a:t>
            </a:r>
            <a:r>
              <a:rPr lang="zh-CN" altLang="en-US" sz="2400"/>
              <a:t>。梯度下降法中越接近目标值，变量变化越小。计算公式如下：</a:t>
            </a:r>
            <a:endParaRPr lang="zh-CN" altLang="en-US" sz="2400"/>
          </a:p>
          <a:p>
            <a:endParaRPr lang="zh-CN" altLang="en-US" sz="2400"/>
          </a:p>
          <a:p>
            <a:r>
              <a:rPr lang="zh-CN" altLang="en-US" sz="2400"/>
              <a:t> </a:t>
            </a:r>
            <a:r>
              <a:rPr lang="en-US" altLang="zh-CN" sz="2400"/>
              <a:t>α</a:t>
            </a:r>
            <a:r>
              <a:rPr lang="zh-CN" altLang="en-US" sz="2400"/>
              <a:t>被称为</a:t>
            </a:r>
            <a:r>
              <a:rPr lang="zh-CN" altLang="en-US" sz="2400" b="1">
                <a:solidFill>
                  <a:srgbClr val="FF0000"/>
                </a:solidFill>
              </a:rPr>
              <a:t>步长</a:t>
            </a:r>
            <a:r>
              <a:rPr lang="zh-CN" altLang="en-US" sz="2400"/>
              <a:t>或者</a:t>
            </a:r>
            <a:r>
              <a:rPr lang="zh-CN" altLang="en-US" sz="2400" b="1">
                <a:solidFill>
                  <a:srgbClr val="FF0000"/>
                </a:solidFill>
              </a:rPr>
              <a:t>学习率</a:t>
            </a:r>
            <a:r>
              <a:rPr lang="en-US" altLang="zh-CN" sz="2400" b="1">
                <a:solidFill>
                  <a:srgbClr val="FF0000"/>
                </a:solidFill>
              </a:rPr>
              <a:t>(learning rate)</a:t>
            </a:r>
            <a:r>
              <a:rPr lang="zh-CN" altLang="en-US" sz="2400"/>
              <a:t>，表示自变量</a:t>
            </a:r>
            <a:r>
              <a:rPr lang="en-US" altLang="zh-CN" sz="2400"/>
              <a:t>x</a:t>
            </a:r>
            <a:r>
              <a:rPr lang="zh-CN" altLang="en-US" sz="2400"/>
              <a:t>每次迭代变化的大小。</a:t>
            </a:r>
            <a:endParaRPr lang="zh-CN" altLang="en-US" sz="2400"/>
          </a:p>
          <a:p>
            <a:r>
              <a:rPr lang="zh-CN" altLang="en-US" sz="2400"/>
              <a:t> 收敛条件：当目标函数的函数值变化非常小的时候或者达到最大迭代次数的时候，就结束循环。</a:t>
            </a:r>
            <a:endParaRPr lang="zh-CN" altLang="en-US" sz="2400"/>
          </a:p>
        </p:txBody>
      </p:sp>
      <p:sp>
        <p:nvSpPr>
          <p:cNvPr id="4" name="标题 3"/>
          <p:cNvSpPr>
            <a:spLocks noGrp="1"/>
          </p:cNvSpPr>
          <p:nvPr>
            <p:ph type="title"/>
          </p:nvPr>
        </p:nvSpPr>
        <p:spPr/>
        <p:txBody>
          <a:bodyPr/>
          <a:p>
            <a:r>
              <a:rPr lang="zh-CN" altLang="en-US"/>
              <a:t>梯度下降法</a:t>
            </a:r>
            <a:endParaRPr lang="zh-CN" altLang="en-US"/>
          </a:p>
        </p:txBody>
      </p:sp>
      <p:graphicFrame>
        <p:nvGraphicFramePr>
          <p:cNvPr id="9" name="对象 8">
            <a:hlinkClick r:id="" action="ppaction://ole?verb="/>
          </p:cNvPr>
          <p:cNvGraphicFramePr>
            <a:graphicFrameLocks noChangeAspect="1"/>
          </p:cNvGraphicFramePr>
          <p:nvPr/>
        </p:nvGraphicFramePr>
        <p:xfrm>
          <a:off x="2231470" y="3141992"/>
          <a:ext cx="4113403" cy="755510"/>
        </p:xfrm>
        <a:graphic>
          <a:graphicData uri="http://schemas.openxmlformats.org/presentationml/2006/ole">
            <mc:AlternateContent xmlns:mc="http://schemas.openxmlformats.org/markup-compatibility/2006">
              <mc:Choice xmlns:v="urn:schemas-microsoft-com:vml" Requires="v">
                <p:oleObj spid="_x0000_s3073" name="" r:id="rId1" imgW="1244600" imgH="228600" progId="Equation.KSEE3">
                  <p:embed/>
                </p:oleObj>
              </mc:Choice>
              <mc:Fallback>
                <p:oleObj name="" r:id="rId1" imgW="1244600" imgH="228600" progId="Equation.KSEE3">
                  <p:embed/>
                  <p:pic>
                    <p:nvPicPr>
                      <p:cNvPr id="0" name="图片 3072"/>
                      <p:cNvPicPr/>
                      <p:nvPr/>
                    </p:nvPicPr>
                    <p:blipFill>
                      <a:blip r:embed="rId2"/>
                      <a:stretch>
                        <a:fillRect/>
                      </a:stretch>
                    </p:blipFill>
                    <p:spPr>
                      <a:xfrm>
                        <a:off x="2231470" y="3141992"/>
                        <a:ext cx="4113403" cy="755510"/>
                      </a:xfrm>
                      <a:prstGeom prst="rect">
                        <a:avLst/>
                      </a:prstGeom>
                    </p:spPr>
                  </p:pic>
                </p:oleObj>
              </mc:Fallback>
            </mc:AlternateContent>
          </a:graphicData>
        </a:graphic>
      </p:graphicFrame>
      <p:pic>
        <p:nvPicPr>
          <p:cNvPr id="11" name="图片 10"/>
          <p:cNvPicPr>
            <a:picLocks noChangeAspect="1"/>
          </p:cNvPicPr>
          <p:nvPr/>
        </p:nvPicPr>
        <p:blipFill>
          <a:blip r:embed="rId3"/>
          <a:stretch>
            <a:fillRect/>
          </a:stretch>
        </p:blipFill>
        <p:spPr>
          <a:xfrm>
            <a:off x="8588912" y="445689"/>
            <a:ext cx="3465823" cy="2533181"/>
          </a:xfrm>
          <a:prstGeom prst="rect">
            <a:avLst/>
          </a:prstGeom>
        </p:spPr>
      </p:pic>
      <p:pic>
        <p:nvPicPr>
          <p:cNvPr id="12" name="图片 11"/>
          <p:cNvPicPr>
            <a:picLocks noChangeAspect="1"/>
          </p:cNvPicPr>
          <p:nvPr/>
        </p:nvPicPr>
        <p:blipFill>
          <a:blip r:embed="rId4"/>
          <a:srcRect l="10966" t="1877" r="4210" b="2093"/>
          <a:stretch>
            <a:fillRect/>
          </a:stretch>
        </p:blipFill>
        <p:spPr>
          <a:xfrm>
            <a:off x="8244760" y="3282977"/>
            <a:ext cx="3658827" cy="28252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假设</a:t>
            </a:r>
            <a:r>
              <a:rPr lang="zh-CN" altLang="en-US">
                <a:sym typeface="+mn-ea"/>
              </a:rPr>
              <a:t>函数</a:t>
            </a:r>
            <a:r>
              <a:rPr lang="en-US" altLang="zh-CN">
                <a:sym typeface="+mn-ea"/>
              </a:rPr>
              <a:t>Ф</a:t>
            </a:r>
            <a:r>
              <a:rPr lang="zh-CN" altLang="en-US">
                <a:sym typeface="+mn-ea"/>
              </a:rPr>
              <a:t>是一个从低维特征空间到高维特征空间的一个映射，那么如果存在函数</a:t>
            </a:r>
            <a:r>
              <a:rPr lang="en-US" altLang="zh-CN">
                <a:sym typeface="+mn-ea"/>
              </a:rPr>
              <a:t>K(x,z), </a:t>
            </a:r>
            <a:r>
              <a:rPr lang="zh-CN" altLang="en-US">
                <a:sym typeface="+mn-ea"/>
              </a:rPr>
              <a:t>对于任意的低维特征向量</a:t>
            </a:r>
            <a:r>
              <a:rPr lang="en-US" altLang="zh-CN">
                <a:sym typeface="+mn-ea"/>
              </a:rPr>
              <a:t>x</a:t>
            </a:r>
            <a:r>
              <a:rPr lang="zh-CN" altLang="en-US">
                <a:sym typeface="+mn-ea"/>
              </a:rPr>
              <a:t>和</a:t>
            </a:r>
            <a:r>
              <a:rPr lang="en-US" altLang="zh-CN">
                <a:sym typeface="+mn-ea"/>
              </a:rPr>
              <a:t>z</a:t>
            </a:r>
            <a:r>
              <a:rPr lang="zh-CN" altLang="en-US">
                <a:sym typeface="+mn-ea"/>
              </a:rPr>
              <a:t>，都有：</a:t>
            </a:r>
            <a:endParaRPr lang="zh-CN" altLang="en-US">
              <a:sym typeface="+mn-ea"/>
            </a:endParaRPr>
          </a:p>
          <a:p>
            <a:endParaRPr lang="zh-CN" altLang="en-US"/>
          </a:p>
          <a:p>
            <a:r>
              <a:rPr lang="zh-CN" altLang="en-US"/>
              <a:t> 称函数</a:t>
            </a:r>
            <a:r>
              <a:rPr lang="en-US" altLang="zh-CN"/>
              <a:t>K(x,z)</a:t>
            </a:r>
            <a:r>
              <a:rPr lang="zh-CN" altLang="en-US"/>
              <a:t>为</a:t>
            </a:r>
            <a:r>
              <a:rPr lang="zh-CN" altLang="en-US" b="1"/>
              <a:t>核函数</a:t>
            </a:r>
            <a:r>
              <a:rPr lang="en-US" altLang="zh-CN"/>
              <a:t>(</a:t>
            </a:r>
            <a:r>
              <a:rPr lang="en-US" altLang="zh-CN" b="1"/>
              <a:t>kernal function</a:t>
            </a:r>
            <a:r>
              <a:rPr lang="en-US" altLang="zh-CN"/>
              <a:t>)</a:t>
            </a:r>
            <a:r>
              <a:rPr lang="zh-CN" altLang="en-US"/>
              <a:t>；</a:t>
            </a:r>
            <a:endParaRPr lang="zh-CN" altLang="en-US"/>
          </a:p>
          <a:p>
            <a:r>
              <a:rPr lang="zh-CN" altLang="en-US"/>
              <a:t> 核函数：在低维空间上的计算量等价于特征做维度扩展后的点乘的结果。</a:t>
            </a:r>
            <a:endParaRPr lang="en-US" altLang="zh-CN"/>
          </a:p>
        </p:txBody>
      </p:sp>
      <p:sp>
        <p:nvSpPr>
          <p:cNvPr id="4" name="标题 3"/>
          <p:cNvSpPr>
            <a:spLocks noGrp="1"/>
          </p:cNvSpPr>
          <p:nvPr>
            <p:ph type="title"/>
          </p:nvPr>
        </p:nvSpPr>
        <p:spPr/>
        <p:txBody>
          <a:bodyPr/>
          <a:p>
            <a:r>
              <a:rPr lang="zh-CN" altLang="en-US"/>
              <a:t>核函数</a:t>
            </a:r>
            <a:endParaRPr lang="zh-CN" altLang="en-US"/>
          </a:p>
        </p:txBody>
      </p:sp>
      <p:graphicFrame>
        <p:nvGraphicFramePr>
          <p:cNvPr id="5" name="对象 4">
            <a:hlinkClick r:id="" action="ppaction://ole?verb="/>
          </p:cNvPr>
          <p:cNvGraphicFramePr>
            <a:graphicFrameLocks noChangeAspect="1"/>
          </p:cNvGraphicFramePr>
          <p:nvPr/>
        </p:nvGraphicFramePr>
        <p:xfrm>
          <a:off x="4379586" y="2726843"/>
          <a:ext cx="2968710" cy="520604"/>
        </p:xfrm>
        <a:graphic>
          <a:graphicData uri="http://schemas.openxmlformats.org/presentationml/2006/ole">
            <mc:AlternateContent xmlns:mc="http://schemas.openxmlformats.org/markup-compatibility/2006">
              <mc:Choice xmlns:v="urn:schemas-microsoft-com:vml" Requires="v">
                <p:oleObj spid="_x0000_s22529" name="" r:id="rId1" imgW="1231265" imgH="215900" progId="Equation.KSEE3">
                  <p:embed/>
                </p:oleObj>
              </mc:Choice>
              <mc:Fallback>
                <p:oleObj name="" r:id="rId1" imgW="1231265" imgH="215900" progId="Equation.KSEE3">
                  <p:embed/>
                  <p:pic>
                    <p:nvPicPr>
                      <p:cNvPr id="0" name="图片 22528"/>
                      <p:cNvPicPr/>
                      <p:nvPr/>
                    </p:nvPicPr>
                    <p:blipFill>
                      <a:blip r:embed="rId2"/>
                      <a:stretch>
                        <a:fillRect/>
                      </a:stretch>
                    </p:blipFill>
                    <p:spPr>
                      <a:xfrm>
                        <a:off x="4379586" y="2726843"/>
                        <a:ext cx="2968710" cy="52060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核函数在解决线性不可分问题的时候，采取的方式是：使用低维特征空间上的计算来避免在高维特征空间中向量内积的恐怖计算量；也就是说此时</a:t>
            </a:r>
            <a:r>
              <a:rPr lang="en-US" altLang="zh-CN"/>
              <a:t>SVM</a:t>
            </a:r>
            <a:r>
              <a:rPr lang="zh-CN" altLang="en-US"/>
              <a:t>模型可以应用在高维特征空间中数据可线性分割的优点，同时又避免了引入这个高维特征空间恐怖的内积计算量。</a:t>
            </a:r>
            <a:endParaRPr lang="zh-CN" altLang="en-US"/>
          </a:p>
          <a:p>
            <a:r>
              <a:rPr lang="zh-CN" altLang="en-US"/>
              <a:t> 即：用低维空间中少的内积的计算量来让模型具有高维空间中的线性可分的优点。</a:t>
            </a:r>
            <a:endParaRPr lang="zh-CN" altLang="en-US"/>
          </a:p>
        </p:txBody>
      </p:sp>
      <p:sp>
        <p:nvSpPr>
          <p:cNvPr id="4" name="标题 3"/>
          <p:cNvSpPr>
            <a:spLocks noGrp="1"/>
          </p:cNvSpPr>
          <p:nvPr>
            <p:ph type="title"/>
          </p:nvPr>
        </p:nvSpPr>
        <p:spPr/>
        <p:txBody>
          <a:bodyPr/>
          <a:p>
            <a:r>
              <a:rPr lang="zh-CN" altLang="en-US"/>
              <a:t>核函数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80000"/>
          </a:bodyPr>
          <a:p>
            <a:r>
              <a:rPr lang="en-US" altLang="zh-CN" dirty="0" smtClean="0">
                <a:sym typeface="+mn-ea"/>
              </a:rPr>
              <a:t> </a:t>
            </a:r>
            <a:r>
              <a:rPr lang="zh-CN" altLang="en-US" dirty="0" smtClean="0">
                <a:sym typeface="+mn-ea"/>
              </a:rPr>
              <a:t>不妨还是从最开始的简单例子出发，设两个向量                     和                  ，而即是到前面说的五维空间的映射，因此映射过后的内积为：</a:t>
            </a:r>
            <a:endParaRPr lang="zh-CN" altLang="en-US" dirty="0" smtClean="0">
              <a:sym typeface="+mn-ea"/>
            </a:endParaRPr>
          </a:p>
          <a:p>
            <a:endParaRPr lang="zh-CN" altLang="en-US" dirty="0" smtClean="0">
              <a:sym typeface="+mn-ea"/>
            </a:endParaRPr>
          </a:p>
          <a:p>
            <a:r>
              <a:rPr lang="zh-CN" altLang="en-US" dirty="0" smtClean="0">
                <a:sym typeface="+mn-ea"/>
              </a:rPr>
              <a:t> 而同时我们可以发现有一下公式：</a:t>
            </a:r>
            <a:endParaRPr lang="zh-CN" altLang="en-US" dirty="0" smtClean="0">
              <a:sym typeface="+mn-ea"/>
            </a:endParaRPr>
          </a:p>
          <a:p>
            <a:endParaRPr lang="zh-CN" altLang="en-US" dirty="0" smtClean="0">
              <a:sym typeface="+mn-ea"/>
            </a:endParaRPr>
          </a:p>
          <a:p>
            <a:r>
              <a:rPr lang="zh-CN" altLang="en-US" dirty="0" smtClean="0">
                <a:sym typeface="+mn-ea"/>
              </a:rPr>
              <a:t> 可以发现两者之间非常相似，所以我们只要乘上一个相关的系数，就可以让这两个式子的值相等，这样不就将五维空间的一个内积转换为两维空间的内积的运算。</a:t>
            </a:r>
            <a:endParaRPr lang="zh-CN" altLang="en-US" dirty="0" smtClean="0">
              <a:sym typeface="+mn-ea"/>
            </a:endParaRPr>
          </a:p>
          <a:p>
            <a:endParaRPr lang="zh-CN" altLang="en-US"/>
          </a:p>
        </p:txBody>
      </p:sp>
      <p:sp>
        <p:nvSpPr>
          <p:cNvPr id="4" name="标题 3"/>
          <p:cNvSpPr>
            <a:spLocks noGrp="1"/>
          </p:cNvSpPr>
          <p:nvPr>
            <p:ph type="title"/>
          </p:nvPr>
        </p:nvSpPr>
        <p:spPr/>
        <p:txBody>
          <a:bodyPr/>
          <a:p>
            <a:r>
              <a:rPr lang="zh-CN" altLang="en-US"/>
              <a:t>核函数</a:t>
            </a:r>
            <a:endParaRPr lang="zh-CN" altLang="en-US"/>
          </a:p>
        </p:txBody>
      </p:sp>
      <p:graphicFrame>
        <p:nvGraphicFramePr>
          <p:cNvPr id="7" name="对象 6">
            <a:hlinkClick r:id="" action="ppaction://ole?verb="/>
          </p:cNvPr>
          <p:cNvGraphicFramePr>
            <a:graphicFrameLocks noChangeAspect="1"/>
          </p:cNvGraphicFramePr>
          <p:nvPr/>
        </p:nvGraphicFramePr>
        <p:xfrm>
          <a:off x="7099389" y="1262112"/>
          <a:ext cx="1756720" cy="513620"/>
        </p:xfrm>
        <a:graphic>
          <a:graphicData uri="http://schemas.openxmlformats.org/presentationml/2006/ole">
            <mc:AlternateContent xmlns:mc="http://schemas.openxmlformats.org/markup-compatibility/2006">
              <mc:Choice xmlns:v="urn:schemas-microsoft-com:vml" Requires="v">
                <p:oleObj spid="_x0000_s23553" name="" r:id="rId1" imgW="825500" imgH="241300" progId="Equation.KSEE3">
                  <p:embed/>
                </p:oleObj>
              </mc:Choice>
              <mc:Fallback>
                <p:oleObj name="" r:id="rId1" imgW="825500" imgH="241300" progId="Equation.KSEE3">
                  <p:embed/>
                  <p:pic>
                    <p:nvPicPr>
                      <p:cNvPr id="0" name="图片 23552"/>
                      <p:cNvPicPr/>
                      <p:nvPr/>
                    </p:nvPicPr>
                    <p:blipFill>
                      <a:blip r:embed="rId2"/>
                      <a:stretch>
                        <a:fillRect/>
                      </a:stretch>
                    </p:blipFill>
                    <p:spPr>
                      <a:xfrm>
                        <a:off x="7099389" y="1262112"/>
                        <a:ext cx="1756720" cy="51362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9156405" y="1291311"/>
          <a:ext cx="1533241" cy="455211"/>
        </p:xfrm>
        <a:graphic>
          <a:graphicData uri="http://schemas.openxmlformats.org/presentationml/2006/ole">
            <mc:AlternateContent xmlns:mc="http://schemas.openxmlformats.org/markup-compatibility/2006">
              <mc:Choice xmlns:v="urn:schemas-microsoft-com:vml" Requires="v">
                <p:oleObj spid="_x0000_s23554" name="" r:id="rId3" imgW="812800" imgH="241300" progId="Equation.KSEE3">
                  <p:embed/>
                </p:oleObj>
              </mc:Choice>
              <mc:Fallback>
                <p:oleObj name="" r:id="rId3" imgW="812800" imgH="241300" progId="Equation.KSEE3">
                  <p:embed/>
                  <p:pic>
                    <p:nvPicPr>
                      <p:cNvPr id="0" name="图片 23553"/>
                      <p:cNvPicPr/>
                      <p:nvPr/>
                    </p:nvPicPr>
                    <p:blipFill>
                      <a:blip r:embed="rId4"/>
                      <a:stretch>
                        <a:fillRect/>
                      </a:stretch>
                    </p:blipFill>
                    <p:spPr>
                      <a:xfrm>
                        <a:off x="9156405" y="1291311"/>
                        <a:ext cx="1533241" cy="455211"/>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2789842" y="2448723"/>
          <a:ext cx="6777370" cy="492034"/>
        </p:xfrm>
        <a:graphic>
          <a:graphicData uri="http://schemas.openxmlformats.org/presentationml/2006/ole">
            <mc:AlternateContent xmlns:mc="http://schemas.openxmlformats.org/markup-compatibility/2006">
              <mc:Choice xmlns:v="urn:schemas-microsoft-com:vml" Requires="v">
                <p:oleObj spid="_x0000_s23555" name="" r:id="rId5" imgW="3148965" imgH="228600" progId="Equation.KSEE3">
                  <p:embed/>
                </p:oleObj>
              </mc:Choice>
              <mc:Fallback>
                <p:oleObj name="" r:id="rId5" imgW="3148965" imgH="228600" progId="Equation.KSEE3">
                  <p:embed/>
                  <p:pic>
                    <p:nvPicPr>
                      <p:cNvPr id="0" name="图片 23554"/>
                      <p:cNvPicPr/>
                      <p:nvPr/>
                    </p:nvPicPr>
                    <p:blipFill>
                      <a:blip r:embed="rId6"/>
                      <a:stretch>
                        <a:fillRect/>
                      </a:stretch>
                    </p:blipFill>
                    <p:spPr>
                      <a:xfrm>
                        <a:off x="2789842" y="2448723"/>
                        <a:ext cx="6777370" cy="492034"/>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2492052" y="3600985"/>
          <a:ext cx="7708108" cy="519969"/>
        </p:xfrm>
        <a:graphic>
          <a:graphicData uri="http://schemas.openxmlformats.org/presentationml/2006/ole">
            <mc:AlternateContent xmlns:mc="http://schemas.openxmlformats.org/markup-compatibility/2006">
              <mc:Choice xmlns:v="urn:schemas-microsoft-com:vml" Requires="v">
                <p:oleObj spid="_x0000_s2" name="" r:id="rId7" imgW="3581400" imgH="241300" progId="Equation.KSEE3">
                  <p:embed/>
                </p:oleObj>
              </mc:Choice>
              <mc:Fallback>
                <p:oleObj name="" r:id="rId7" imgW="3581400" imgH="241300" progId="Equation.KSEE3">
                  <p:embed/>
                  <p:pic>
                    <p:nvPicPr>
                      <p:cNvPr id="0" name="图片 23554"/>
                      <p:cNvPicPr/>
                      <p:nvPr/>
                    </p:nvPicPr>
                    <p:blipFill>
                      <a:blip r:embed="rId8"/>
                      <a:stretch>
                        <a:fillRect/>
                      </a:stretch>
                    </p:blipFill>
                    <p:spPr>
                      <a:xfrm>
                        <a:off x="2492052" y="3600985"/>
                        <a:ext cx="7708108" cy="51996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2125" y="1019810"/>
            <a:ext cx="10861675" cy="5157470"/>
          </a:xfrm>
        </p:spPr>
        <p:txBody>
          <a:bodyPr/>
          <a:p>
            <a:r>
              <a:rPr lang="en-US" altLang="zh-CN" sz="2400"/>
              <a:t> </a:t>
            </a:r>
            <a:r>
              <a:rPr lang="zh-CN" altLang="en-US" sz="2400"/>
              <a:t>现有有两个两维的向量，进行二阶多项式扩展，然后进行内积计算，这个时候映射高维后计算的计算量为：</a:t>
            </a:r>
            <a:r>
              <a:rPr lang="en-US" altLang="zh-CN" sz="2400"/>
              <a:t>11</a:t>
            </a:r>
            <a:r>
              <a:rPr lang="zh-CN" altLang="en-US" sz="2400"/>
              <a:t>次乘法</a:t>
            </a:r>
            <a:r>
              <a:rPr lang="en-US" altLang="zh-CN" sz="2400"/>
              <a:t>+4</a:t>
            </a:r>
            <a:r>
              <a:rPr lang="zh-CN" altLang="en-US" sz="2400"/>
              <a:t>次加法；采用近似计算的计算量为：</a:t>
            </a:r>
            <a:r>
              <a:rPr lang="en-US" altLang="zh-CN" sz="2400"/>
              <a:t>3</a:t>
            </a:r>
            <a:r>
              <a:rPr lang="zh-CN" altLang="en-US" sz="2400"/>
              <a:t>次乘法</a:t>
            </a:r>
            <a:r>
              <a:rPr lang="en-US" altLang="zh-CN" sz="2400"/>
              <a:t>+2</a:t>
            </a:r>
            <a:r>
              <a:rPr lang="zh-CN" altLang="en-US" sz="2400"/>
              <a:t>次加法；采用加系数后的近似计算的计算量为：</a:t>
            </a:r>
            <a:r>
              <a:rPr lang="en-US" altLang="zh-CN" sz="2400">
                <a:sym typeface="+mn-ea"/>
              </a:rPr>
              <a:t>4</a:t>
            </a:r>
            <a:r>
              <a:rPr lang="zh-CN" altLang="en-US" sz="2400">
                <a:sym typeface="+mn-ea"/>
              </a:rPr>
              <a:t>次乘法</a:t>
            </a:r>
            <a:r>
              <a:rPr lang="en-US" altLang="zh-CN" sz="2400">
                <a:sym typeface="+mn-ea"/>
              </a:rPr>
              <a:t>+2</a:t>
            </a:r>
            <a:r>
              <a:rPr lang="zh-CN" altLang="en-US" sz="2400">
                <a:sym typeface="+mn-ea"/>
              </a:rPr>
              <a:t>次加法；</a:t>
            </a:r>
            <a:endParaRPr lang="en-US" altLang="zh-CN" sz="2400"/>
          </a:p>
        </p:txBody>
      </p:sp>
      <p:sp>
        <p:nvSpPr>
          <p:cNvPr id="4" name="标题 3"/>
          <p:cNvSpPr>
            <a:spLocks noGrp="1"/>
          </p:cNvSpPr>
          <p:nvPr>
            <p:ph type="title"/>
          </p:nvPr>
        </p:nvSpPr>
        <p:spPr/>
        <p:txBody>
          <a:bodyPr/>
          <a:p>
            <a:r>
              <a:rPr lang="zh-CN" altLang="en-US"/>
              <a:t>核函数</a:t>
            </a:r>
            <a:endParaRPr lang="zh-CN" altLang="en-US"/>
          </a:p>
        </p:txBody>
      </p:sp>
      <p:graphicFrame>
        <p:nvGraphicFramePr>
          <p:cNvPr id="5" name="表格 4"/>
          <p:cNvGraphicFramePr/>
          <p:nvPr/>
        </p:nvGraphicFramePr>
        <p:xfrm>
          <a:off x="2255279" y="3145842"/>
          <a:ext cx="1788795" cy="1084580"/>
        </p:xfrm>
        <a:graphic>
          <a:graphicData uri="http://schemas.openxmlformats.org/drawingml/2006/table">
            <a:tbl>
              <a:tblPr firstCol="1" bandCol="1">
                <a:tableStyleId>{F5AB1C69-6EDB-4FF4-983F-18BD219EF322}</a:tableStyleId>
              </a:tblPr>
              <a:tblGrid>
                <a:gridCol w="596265"/>
                <a:gridCol w="596265"/>
                <a:gridCol w="596265"/>
              </a:tblGrid>
              <a:tr h="542290">
                <a:tc>
                  <a:txBody>
                    <a:bodyPr/>
                    <a:p>
                      <a:pPr algn="ctr">
                        <a:buNone/>
                      </a:pPr>
                      <a:r>
                        <a:rPr lang="en-US" altLang="zh-CN" sz="1800"/>
                        <a:t>x</a:t>
                      </a:r>
                      <a:r>
                        <a:rPr lang="en-US" altLang="zh-CN" sz="1800" baseline="-25000"/>
                        <a:t>1</a:t>
                      </a:r>
                      <a:endParaRPr lang="en-US" altLang="zh-CN" sz="1800" baseline="-25000"/>
                    </a:p>
                  </a:txBody>
                  <a:tcPr marL="91423" marR="91423" marT="45711" marB="45711" anchor="ctr" anchorCtr="0"/>
                </a:tc>
                <a:tc>
                  <a:txBody>
                    <a:bodyPr/>
                    <a:p>
                      <a:pPr algn="ctr">
                        <a:buNone/>
                      </a:pPr>
                      <a:r>
                        <a:rPr lang="en-US" altLang="zh-CN" sz="1800"/>
                        <a:t>3</a:t>
                      </a:r>
                      <a:endParaRPr lang="en-US" altLang="zh-CN" sz="1800"/>
                    </a:p>
                  </a:txBody>
                  <a:tcPr marL="91423" marR="91423" marT="45711" marB="45711" anchor="ctr" anchorCtr="0"/>
                </a:tc>
                <a:tc>
                  <a:txBody>
                    <a:bodyPr/>
                    <a:p>
                      <a:pPr algn="ctr">
                        <a:buNone/>
                      </a:pPr>
                      <a:r>
                        <a:rPr lang="en-US" altLang="zh-CN" sz="1800"/>
                        <a:t>5</a:t>
                      </a:r>
                      <a:endParaRPr lang="en-US" altLang="zh-CN" sz="1800"/>
                    </a:p>
                  </a:txBody>
                  <a:tcPr marL="91423" marR="91423" marT="45711" marB="45711" anchor="ctr" anchorCtr="0"/>
                </a:tc>
              </a:tr>
              <a:tr h="542290">
                <a:tc>
                  <a:txBody>
                    <a:bodyPr/>
                    <a:p>
                      <a:pPr algn="ctr">
                        <a:buNone/>
                      </a:pPr>
                      <a:r>
                        <a:rPr lang="en-US" altLang="zh-CN" sz="1800">
                          <a:sym typeface="+mn-ea"/>
                        </a:rPr>
                        <a:t>x</a:t>
                      </a:r>
                      <a:r>
                        <a:rPr lang="en-US" altLang="zh-CN" sz="1800" baseline="-25000">
                          <a:sym typeface="+mn-ea"/>
                        </a:rPr>
                        <a:t>2</a:t>
                      </a:r>
                      <a:endParaRPr lang="zh-CN" altLang="en-US" sz="1800"/>
                    </a:p>
                  </a:txBody>
                  <a:tcPr marL="91423" marR="91423" marT="45711" marB="45711" anchor="ctr" anchorCtr="0"/>
                </a:tc>
                <a:tc>
                  <a:txBody>
                    <a:bodyPr/>
                    <a:p>
                      <a:pPr algn="ctr">
                        <a:buNone/>
                      </a:pPr>
                      <a:r>
                        <a:rPr lang="en-US" altLang="zh-CN" sz="1800"/>
                        <a:t>4</a:t>
                      </a:r>
                      <a:endParaRPr lang="en-US" altLang="zh-CN" sz="1800"/>
                    </a:p>
                  </a:txBody>
                  <a:tcPr marL="91423" marR="91423" marT="45711" marB="45711" anchor="ctr" anchorCtr="0"/>
                </a:tc>
                <a:tc>
                  <a:txBody>
                    <a:bodyPr/>
                    <a:p>
                      <a:pPr algn="ctr">
                        <a:buNone/>
                      </a:pPr>
                      <a:r>
                        <a:rPr lang="en-US" altLang="zh-CN" sz="1800"/>
                        <a:t>2</a:t>
                      </a:r>
                      <a:endParaRPr lang="en-US" altLang="zh-CN" sz="1800"/>
                    </a:p>
                  </a:txBody>
                  <a:tcPr marL="91423" marR="91423" marT="45711" marB="45711" anchor="ctr" anchorCtr="0"/>
                </a:tc>
              </a:tr>
            </a:tbl>
          </a:graphicData>
        </a:graphic>
      </p:graphicFrame>
      <p:graphicFrame>
        <p:nvGraphicFramePr>
          <p:cNvPr id="6" name="表格 5"/>
          <p:cNvGraphicFramePr/>
          <p:nvPr/>
        </p:nvGraphicFramePr>
        <p:xfrm>
          <a:off x="4683704" y="3145842"/>
          <a:ext cx="5760720" cy="1075690"/>
        </p:xfrm>
        <a:graphic>
          <a:graphicData uri="http://schemas.openxmlformats.org/drawingml/2006/table">
            <a:tbl>
              <a:tblPr firstCol="1" bandCol="1">
                <a:tableStyleId>{F5AB1C69-6EDB-4FF4-983F-18BD219EF322}</a:tableStyleId>
              </a:tblPr>
              <a:tblGrid>
                <a:gridCol w="960120"/>
                <a:gridCol w="960120"/>
                <a:gridCol w="960120"/>
                <a:gridCol w="960120"/>
                <a:gridCol w="960120"/>
                <a:gridCol w="960120"/>
              </a:tblGrid>
              <a:tr h="582295">
                <a:tc>
                  <a:txBody>
                    <a:bodyPr/>
                    <a:p>
                      <a:pPr algn="ctr">
                        <a:buNone/>
                      </a:pPr>
                      <a:r>
                        <a:rPr lang="en-US" altLang="zh-CN" sz="1800"/>
                        <a:t>z</a:t>
                      </a:r>
                      <a:r>
                        <a:rPr lang="en-US" altLang="zh-CN" sz="1800" baseline="-25000"/>
                        <a:t>1</a:t>
                      </a:r>
                      <a:endParaRPr lang="en-US" altLang="zh-CN" sz="1800" baseline="-25000"/>
                    </a:p>
                  </a:txBody>
                  <a:tcPr marL="91423" marR="91423" marT="45711" marB="45711" anchor="ctr" anchorCtr="0"/>
                </a:tc>
                <a:tc>
                  <a:txBody>
                    <a:bodyPr/>
                    <a:p>
                      <a:pPr algn="ctr">
                        <a:buNone/>
                      </a:pPr>
                      <a:r>
                        <a:rPr lang="en-US" altLang="zh-CN" sz="1800"/>
                        <a:t>3</a:t>
                      </a:r>
                      <a:endParaRPr lang="en-US" altLang="zh-CN" sz="1800"/>
                    </a:p>
                  </a:txBody>
                  <a:tcPr marL="91423" marR="91423" marT="45711" marB="45711" anchor="ctr" anchorCtr="0"/>
                </a:tc>
                <a:tc>
                  <a:txBody>
                    <a:bodyPr/>
                    <a:p>
                      <a:pPr algn="ctr">
                        <a:buNone/>
                      </a:pPr>
                      <a:r>
                        <a:rPr lang="en-US" altLang="zh-CN" sz="1800"/>
                        <a:t>5</a:t>
                      </a:r>
                      <a:endParaRPr lang="en-US" altLang="zh-CN" sz="1800"/>
                    </a:p>
                  </a:txBody>
                  <a:tcPr marL="91423" marR="91423" marT="45711" marB="45711" anchor="ctr" anchorCtr="0"/>
                </a:tc>
                <a:tc>
                  <a:txBody>
                    <a:bodyPr/>
                    <a:p>
                      <a:pPr algn="ctr">
                        <a:buNone/>
                      </a:pPr>
                      <a:r>
                        <a:rPr lang="en-US" altLang="zh-CN" sz="1800"/>
                        <a:t>3*3=9</a:t>
                      </a:r>
                      <a:endParaRPr lang="en-US" altLang="zh-CN" sz="1800"/>
                    </a:p>
                  </a:txBody>
                  <a:tcPr marL="91423" marR="91423" marT="45711" marB="45711" anchor="ctr" anchorCtr="0"/>
                </a:tc>
                <a:tc>
                  <a:txBody>
                    <a:bodyPr/>
                    <a:p>
                      <a:pPr algn="ctr">
                        <a:buNone/>
                      </a:pPr>
                      <a:r>
                        <a:rPr lang="en-US" altLang="zh-CN" sz="1800"/>
                        <a:t>5*5=25</a:t>
                      </a:r>
                      <a:endParaRPr lang="en-US" altLang="zh-CN" sz="1800"/>
                    </a:p>
                  </a:txBody>
                  <a:tcPr marL="91423" marR="91423" marT="45711" marB="45711" anchor="ctr" anchorCtr="0"/>
                </a:tc>
                <a:tc>
                  <a:txBody>
                    <a:bodyPr/>
                    <a:p>
                      <a:pPr algn="ctr">
                        <a:buNone/>
                      </a:pPr>
                      <a:r>
                        <a:rPr lang="en-US" altLang="zh-CN" sz="1800"/>
                        <a:t>3*5=15</a:t>
                      </a:r>
                      <a:endParaRPr lang="en-US" altLang="zh-CN" sz="1800"/>
                    </a:p>
                  </a:txBody>
                  <a:tcPr marL="91423" marR="91423" marT="45711" marB="45711" anchor="ctr" anchorCtr="0"/>
                </a:tc>
              </a:tr>
              <a:tr h="493395">
                <a:tc>
                  <a:txBody>
                    <a:bodyPr/>
                    <a:p>
                      <a:pPr algn="ctr">
                        <a:buNone/>
                      </a:pPr>
                      <a:r>
                        <a:rPr lang="en-US" altLang="zh-CN" sz="1800">
                          <a:sym typeface="+mn-ea"/>
                        </a:rPr>
                        <a:t>z</a:t>
                      </a:r>
                      <a:r>
                        <a:rPr lang="en-US" altLang="zh-CN" sz="1800" baseline="-25000">
                          <a:sym typeface="+mn-ea"/>
                        </a:rPr>
                        <a:t>2</a:t>
                      </a:r>
                      <a:endParaRPr lang="zh-CN" altLang="en-US" sz="1800"/>
                    </a:p>
                  </a:txBody>
                  <a:tcPr marL="91423" marR="91423" marT="45711" marB="45711" anchor="ctr" anchorCtr="0"/>
                </a:tc>
                <a:tc>
                  <a:txBody>
                    <a:bodyPr/>
                    <a:p>
                      <a:pPr algn="ctr">
                        <a:buNone/>
                      </a:pPr>
                      <a:r>
                        <a:rPr lang="en-US" altLang="zh-CN" sz="1800"/>
                        <a:t>4</a:t>
                      </a:r>
                      <a:endParaRPr lang="en-US" altLang="zh-CN" sz="1800"/>
                    </a:p>
                  </a:txBody>
                  <a:tcPr marL="91423" marR="91423" marT="45711" marB="45711" anchor="ctr" anchorCtr="0"/>
                </a:tc>
                <a:tc>
                  <a:txBody>
                    <a:bodyPr/>
                    <a:p>
                      <a:pPr algn="ctr">
                        <a:buNone/>
                      </a:pPr>
                      <a:r>
                        <a:rPr lang="en-US" altLang="zh-CN" sz="1800"/>
                        <a:t>2</a:t>
                      </a:r>
                      <a:endParaRPr lang="en-US" altLang="zh-CN" sz="1800"/>
                    </a:p>
                  </a:txBody>
                  <a:tcPr marL="91423" marR="91423" marT="45711" marB="45711" anchor="ctr" anchorCtr="0"/>
                </a:tc>
                <a:tc>
                  <a:txBody>
                    <a:bodyPr/>
                    <a:p>
                      <a:pPr algn="ctr">
                        <a:buNone/>
                      </a:pPr>
                      <a:r>
                        <a:rPr lang="en-US" altLang="zh-CN" sz="1800"/>
                        <a:t>4*4=16</a:t>
                      </a:r>
                      <a:endParaRPr lang="en-US" altLang="zh-CN" sz="1800"/>
                    </a:p>
                  </a:txBody>
                  <a:tcPr marL="91423" marR="91423" marT="45711" marB="45711" anchor="ctr" anchorCtr="0"/>
                </a:tc>
                <a:tc>
                  <a:txBody>
                    <a:bodyPr/>
                    <a:p>
                      <a:pPr algn="ctr">
                        <a:buNone/>
                      </a:pPr>
                      <a:r>
                        <a:rPr lang="en-US" altLang="zh-CN" sz="1800"/>
                        <a:t>2*2=4</a:t>
                      </a:r>
                      <a:endParaRPr lang="en-US" altLang="zh-CN" sz="1800"/>
                    </a:p>
                  </a:txBody>
                  <a:tcPr marL="91423" marR="91423" marT="45711" marB="45711" anchor="ctr" anchorCtr="0"/>
                </a:tc>
                <a:tc>
                  <a:txBody>
                    <a:bodyPr/>
                    <a:p>
                      <a:pPr algn="ctr">
                        <a:buNone/>
                      </a:pPr>
                      <a:r>
                        <a:rPr lang="en-US" altLang="zh-CN" sz="1800"/>
                        <a:t>4*2=8</a:t>
                      </a:r>
                      <a:endParaRPr lang="en-US" altLang="zh-CN" sz="1800"/>
                    </a:p>
                  </a:txBody>
                  <a:tcPr marL="91423" marR="91423" marT="45711" marB="45711" anchor="ctr" anchorCtr="0"/>
                </a:tc>
              </a:tr>
            </a:tbl>
          </a:graphicData>
        </a:graphic>
      </p:graphicFrame>
      <p:graphicFrame>
        <p:nvGraphicFramePr>
          <p:cNvPr id="10" name="对象 9">
            <a:hlinkClick r:id="" action="ppaction://ole?verb="/>
          </p:cNvPr>
          <p:cNvGraphicFramePr>
            <a:graphicFrameLocks noChangeAspect="1"/>
          </p:cNvGraphicFramePr>
          <p:nvPr/>
        </p:nvGraphicFramePr>
        <p:xfrm>
          <a:off x="1714042" y="4617183"/>
          <a:ext cx="8200141" cy="464734"/>
        </p:xfrm>
        <a:graphic>
          <a:graphicData uri="http://schemas.openxmlformats.org/presentationml/2006/ole">
            <mc:AlternateContent xmlns:mc="http://schemas.openxmlformats.org/markup-compatibility/2006">
              <mc:Choice xmlns:v="urn:schemas-microsoft-com:vml" Requires="v">
                <p:oleObj spid="_x0000_s23555" name="" r:id="rId1" imgW="3810000" imgH="215900" progId="Equation.KSEE3">
                  <p:embed/>
                </p:oleObj>
              </mc:Choice>
              <mc:Fallback>
                <p:oleObj name="" r:id="rId1" imgW="3810000" imgH="215900" progId="Equation.KSEE3">
                  <p:embed/>
                  <p:pic>
                    <p:nvPicPr>
                      <p:cNvPr id="0" name="图片 23554"/>
                      <p:cNvPicPr/>
                      <p:nvPr/>
                    </p:nvPicPr>
                    <p:blipFill>
                      <a:blip r:embed="rId2"/>
                      <a:stretch>
                        <a:fillRect/>
                      </a:stretch>
                    </p:blipFill>
                    <p:spPr>
                      <a:xfrm>
                        <a:off x="1714042" y="4617183"/>
                        <a:ext cx="8200141" cy="464734"/>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714359" y="5282857"/>
          <a:ext cx="6040906" cy="517429"/>
        </p:xfrm>
        <a:graphic>
          <a:graphicData uri="http://schemas.openxmlformats.org/presentationml/2006/ole">
            <mc:AlternateContent xmlns:mc="http://schemas.openxmlformats.org/markup-compatibility/2006">
              <mc:Choice xmlns:v="urn:schemas-microsoft-com:vml" Requires="v">
                <p:oleObj spid="_x0000_s9" name="" r:id="rId3" imgW="2819400" imgH="241300" progId="Equation.KSEE3">
                  <p:embed/>
                </p:oleObj>
              </mc:Choice>
              <mc:Fallback>
                <p:oleObj name="" r:id="rId3" imgW="2819400" imgH="241300" progId="Equation.KSEE3">
                  <p:embed/>
                  <p:pic>
                    <p:nvPicPr>
                      <p:cNvPr id="0" name="图片 23554"/>
                      <p:cNvPicPr/>
                      <p:nvPr/>
                    </p:nvPicPr>
                    <p:blipFill>
                      <a:blip r:embed="rId4"/>
                      <a:stretch>
                        <a:fillRect/>
                      </a:stretch>
                    </p:blipFill>
                    <p:spPr>
                      <a:xfrm>
                        <a:off x="1714359" y="5282857"/>
                        <a:ext cx="6040906" cy="517429"/>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074715" y="6059318"/>
          <a:ext cx="10041300" cy="517429"/>
        </p:xfrm>
        <a:graphic>
          <a:graphicData uri="http://schemas.openxmlformats.org/presentationml/2006/ole">
            <mc:AlternateContent xmlns:mc="http://schemas.openxmlformats.org/markup-compatibility/2006">
              <mc:Choice xmlns:v="urn:schemas-microsoft-com:vml" Requires="v">
                <p:oleObj spid="_x0000_s13" name="" r:id="rId5" imgW="4686300" imgH="241300" progId="Equation.KSEE3">
                  <p:embed/>
                </p:oleObj>
              </mc:Choice>
              <mc:Fallback>
                <p:oleObj name="" r:id="rId5" imgW="4686300" imgH="241300" progId="Equation.KSEE3">
                  <p:embed/>
                  <p:pic>
                    <p:nvPicPr>
                      <p:cNvPr id="0" name="图片 23554"/>
                      <p:cNvPicPr/>
                      <p:nvPr/>
                    </p:nvPicPr>
                    <p:blipFill>
                      <a:blip r:embed="rId6"/>
                      <a:stretch>
                        <a:fillRect/>
                      </a:stretch>
                    </p:blipFill>
                    <p:spPr>
                      <a:xfrm>
                        <a:off x="1074715" y="6059318"/>
                        <a:ext cx="10041300" cy="51742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fontScale="80000"/>
          </a:bodyPr>
          <a:p>
            <a:r>
              <a:rPr lang="en-US" altLang="zh-CN"/>
              <a:t> </a:t>
            </a:r>
            <a:r>
              <a:rPr lang="zh-CN" altLang="en-US"/>
              <a:t>线性核函数</a:t>
            </a:r>
            <a:r>
              <a:rPr lang="en-US" altLang="zh-CN"/>
              <a:t>(Linear Kernel): </a:t>
            </a:r>
            <a:endParaRPr lang="en-US" altLang="zh-CN"/>
          </a:p>
          <a:p>
            <a:pPr marL="0" indent="0">
              <a:buNone/>
            </a:pPr>
            <a:endParaRPr lang="en-US" altLang="zh-CN"/>
          </a:p>
          <a:p>
            <a:r>
              <a:rPr lang="en-US" altLang="zh-CN"/>
              <a:t> </a:t>
            </a:r>
            <a:r>
              <a:rPr lang="zh-CN" altLang="en-US"/>
              <a:t>多项式核函数</a:t>
            </a:r>
            <a:r>
              <a:rPr lang="en-US" altLang="zh-CN"/>
              <a:t>(Polynomial Kernel)</a:t>
            </a:r>
            <a:r>
              <a:rPr lang="zh-CN" altLang="en-US"/>
              <a:t>：其中</a:t>
            </a:r>
            <a:r>
              <a:rPr lang="en-US" altLang="zh-CN"/>
              <a:t>γ</a:t>
            </a:r>
            <a:r>
              <a:rPr lang="zh-CN" altLang="en-US"/>
              <a:t>、</a:t>
            </a:r>
            <a:r>
              <a:rPr lang="en-US" altLang="zh-CN"/>
              <a:t>r</a:t>
            </a:r>
            <a:r>
              <a:rPr lang="zh-CN" altLang="en-US"/>
              <a:t>、</a:t>
            </a:r>
            <a:r>
              <a:rPr lang="en-US" altLang="zh-CN"/>
              <a:t>d</a:t>
            </a:r>
            <a:r>
              <a:rPr lang="zh-CN" altLang="en-US"/>
              <a:t>属于超参，需要调参定义；</a:t>
            </a:r>
            <a:endParaRPr lang="zh-CN" altLang="en-US"/>
          </a:p>
          <a:p>
            <a:pPr marL="0" indent="0">
              <a:buNone/>
            </a:pPr>
            <a:endParaRPr lang="zh-CN" altLang="en-US"/>
          </a:p>
          <a:p>
            <a:r>
              <a:rPr lang="zh-CN" altLang="en-US"/>
              <a:t> 高斯核函数</a:t>
            </a:r>
            <a:r>
              <a:rPr lang="en-US" altLang="zh-CN"/>
              <a:t>(Gaussian Kernel)</a:t>
            </a:r>
            <a:r>
              <a:rPr lang="zh-CN" altLang="en-US"/>
              <a:t>：</a:t>
            </a:r>
            <a:r>
              <a:rPr lang="zh-CN" altLang="en-US">
                <a:sym typeface="+mn-ea"/>
              </a:rPr>
              <a:t>其中</a:t>
            </a:r>
            <a:r>
              <a:rPr lang="en-US" altLang="zh-CN">
                <a:sym typeface="+mn-ea"/>
              </a:rPr>
              <a:t>γ</a:t>
            </a:r>
            <a:r>
              <a:rPr lang="zh-CN" altLang="en-US">
                <a:sym typeface="+mn-ea"/>
              </a:rPr>
              <a:t>属于超参，要求大于</a:t>
            </a:r>
            <a:r>
              <a:rPr lang="en-US" altLang="zh-CN">
                <a:sym typeface="+mn-ea"/>
              </a:rPr>
              <a:t>0</a:t>
            </a:r>
            <a:r>
              <a:rPr lang="zh-CN" altLang="en-US">
                <a:sym typeface="+mn-ea"/>
              </a:rPr>
              <a:t>，需要调参定义；</a:t>
            </a:r>
            <a:endParaRPr lang="zh-CN" altLang="en-US"/>
          </a:p>
          <a:p>
            <a:pPr marL="0" indent="0">
              <a:buNone/>
            </a:pPr>
            <a:endParaRPr lang="zh-CN" altLang="en-US"/>
          </a:p>
          <a:p>
            <a:r>
              <a:rPr lang="zh-CN" altLang="en-US"/>
              <a:t> </a:t>
            </a:r>
            <a:r>
              <a:rPr lang="en-US" altLang="zh-CN"/>
              <a:t>Sigmoid</a:t>
            </a:r>
            <a:r>
              <a:rPr lang="zh-CN" altLang="en-US"/>
              <a:t>核函数</a:t>
            </a:r>
            <a:r>
              <a:rPr lang="en-US" altLang="zh-CN"/>
              <a:t>(Sigmoid Kernel)</a:t>
            </a:r>
            <a:r>
              <a:rPr lang="zh-CN" altLang="en-US"/>
              <a:t>：</a:t>
            </a:r>
            <a:r>
              <a:rPr lang="zh-CN" altLang="en-US">
                <a:sym typeface="+mn-ea"/>
              </a:rPr>
              <a:t>其中</a:t>
            </a:r>
            <a:r>
              <a:rPr lang="en-US" altLang="zh-CN">
                <a:sym typeface="+mn-ea"/>
              </a:rPr>
              <a:t>γ</a:t>
            </a:r>
            <a:r>
              <a:rPr lang="zh-CN" altLang="en-US">
                <a:sym typeface="+mn-ea"/>
              </a:rPr>
              <a:t>、</a:t>
            </a:r>
            <a:r>
              <a:rPr lang="en-US" altLang="zh-CN">
                <a:sym typeface="+mn-ea"/>
              </a:rPr>
              <a:t>r</a:t>
            </a:r>
            <a:r>
              <a:rPr lang="zh-CN" altLang="en-US">
                <a:sym typeface="+mn-ea"/>
              </a:rPr>
              <a:t>属于超参，需要调参定义；</a:t>
            </a:r>
            <a:endParaRPr lang="zh-CN" altLang="en-US"/>
          </a:p>
        </p:txBody>
      </p:sp>
      <p:sp>
        <p:nvSpPr>
          <p:cNvPr id="4" name="标题 3"/>
          <p:cNvSpPr>
            <a:spLocks noGrp="1"/>
          </p:cNvSpPr>
          <p:nvPr>
            <p:ph type="title"/>
          </p:nvPr>
        </p:nvSpPr>
        <p:spPr/>
        <p:txBody>
          <a:bodyPr/>
          <a:p>
            <a:r>
              <a:rPr lang="zh-CN" altLang="en-US"/>
              <a:t>核函数</a:t>
            </a:r>
            <a:endParaRPr lang="zh-CN" altLang="en-US"/>
          </a:p>
        </p:txBody>
      </p:sp>
      <p:graphicFrame>
        <p:nvGraphicFramePr>
          <p:cNvPr id="5" name="对象 4">
            <a:hlinkClick r:id="" action="ppaction://ole?verb="/>
          </p:cNvPr>
          <p:cNvGraphicFramePr>
            <a:graphicFrameLocks noChangeAspect="1"/>
          </p:cNvGraphicFramePr>
          <p:nvPr/>
        </p:nvGraphicFramePr>
        <p:xfrm>
          <a:off x="4891311" y="1554827"/>
          <a:ext cx="2646190" cy="652024"/>
        </p:xfrm>
        <a:graphic>
          <a:graphicData uri="http://schemas.openxmlformats.org/presentationml/2006/ole">
            <mc:AlternateContent xmlns:mc="http://schemas.openxmlformats.org/markup-compatibility/2006">
              <mc:Choice xmlns:v="urn:schemas-microsoft-com:vml" Requires="v">
                <p:oleObj spid="_x0000_s25601" name="" r:id="rId1" imgW="876300" imgH="215900" progId="Equation.KSEE3">
                  <p:embed/>
                </p:oleObj>
              </mc:Choice>
              <mc:Fallback>
                <p:oleObj name="" r:id="rId1" imgW="876300" imgH="215900" progId="Equation.KSEE3">
                  <p:embed/>
                  <p:pic>
                    <p:nvPicPr>
                      <p:cNvPr id="0" name="图片 25600"/>
                      <p:cNvPicPr/>
                      <p:nvPr/>
                    </p:nvPicPr>
                    <p:blipFill>
                      <a:blip r:embed="rId2"/>
                      <a:stretch>
                        <a:fillRect/>
                      </a:stretch>
                    </p:blipFill>
                    <p:spPr>
                      <a:xfrm>
                        <a:off x="4891311" y="1554827"/>
                        <a:ext cx="2646190" cy="652024"/>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890994" y="2891573"/>
          <a:ext cx="3873418" cy="728845"/>
        </p:xfrm>
        <a:graphic>
          <a:graphicData uri="http://schemas.openxmlformats.org/presentationml/2006/ole">
            <mc:AlternateContent xmlns:mc="http://schemas.openxmlformats.org/markup-compatibility/2006">
              <mc:Choice xmlns:v="urn:schemas-microsoft-com:vml" Requires="v">
                <p:oleObj spid="_x0000_s2" name="" r:id="rId3" imgW="1282700" imgH="241300" progId="Equation.KSEE3">
                  <p:embed/>
                </p:oleObj>
              </mc:Choice>
              <mc:Fallback>
                <p:oleObj name="" r:id="rId3" imgW="1282700" imgH="241300" progId="Equation.KSEE3">
                  <p:embed/>
                  <p:pic>
                    <p:nvPicPr>
                      <p:cNvPr id="0" name="图片 25600"/>
                      <p:cNvPicPr/>
                      <p:nvPr/>
                    </p:nvPicPr>
                    <p:blipFill>
                      <a:blip r:embed="rId4"/>
                      <a:stretch>
                        <a:fillRect/>
                      </a:stretch>
                    </p:blipFill>
                    <p:spPr>
                      <a:xfrm>
                        <a:off x="4890994" y="2891573"/>
                        <a:ext cx="3873418" cy="72884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891311" y="4127371"/>
          <a:ext cx="3731839" cy="989782"/>
        </p:xfrm>
        <a:graphic>
          <a:graphicData uri="http://schemas.openxmlformats.org/presentationml/2006/ole">
            <mc:AlternateContent xmlns:mc="http://schemas.openxmlformats.org/markup-compatibility/2006">
              <mc:Choice xmlns:v="urn:schemas-microsoft-com:vml" Requires="v">
                <p:oleObj spid="_x0000_s8" name="" r:id="rId5" imgW="1054100" imgH="279400" progId="Equation.KSEE3">
                  <p:embed/>
                </p:oleObj>
              </mc:Choice>
              <mc:Fallback>
                <p:oleObj name="" r:id="rId5" imgW="1054100" imgH="279400" progId="Equation.KSEE3">
                  <p:embed/>
                  <p:pic>
                    <p:nvPicPr>
                      <p:cNvPr id="0" name="图片 25600"/>
                      <p:cNvPicPr/>
                      <p:nvPr/>
                    </p:nvPicPr>
                    <p:blipFill>
                      <a:blip r:embed="rId6"/>
                      <a:stretch>
                        <a:fillRect/>
                      </a:stretch>
                    </p:blipFill>
                    <p:spPr>
                      <a:xfrm>
                        <a:off x="4891311" y="4127371"/>
                        <a:ext cx="3731839" cy="989782"/>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91311" y="5694895"/>
          <a:ext cx="5177466" cy="745987"/>
        </p:xfrm>
        <a:graphic>
          <a:graphicData uri="http://schemas.openxmlformats.org/presentationml/2006/ole">
            <mc:AlternateContent xmlns:mc="http://schemas.openxmlformats.org/markup-compatibility/2006">
              <mc:Choice xmlns:v="urn:schemas-microsoft-com:vml" Requires="v">
                <p:oleObj spid="_x0000_s25602" name="" r:id="rId7" imgW="1498600" imgH="215900" progId="Equation.KSEE3">
                  <p:embed/>
                </p:oleObj>
              </mc:Choice>
              <mc:Fallback>
                <p:oleObj name="" r:id="rId7" imgW="1498600" imgH="215900" progId="Equation.KSEE3">
                  <p:embed/>
                  <p:pic>
                    <p:nvPicPr>
                      <p:cNvPr id="0" name="图片 25601"/>
                      <p:cNvPicPr/>
                      <p:nvPr/>
                    </p:nvPicPr>
                    <p:blipFill>
                      <a:blip r:embed="rId8"/>
                      <a:stretch>
                        <a:fillRect/>
                      </a:stretch>
                    </p:blipFill>
                    <p:spPr>
                      <a:xfrm>
                        <a:off x="4891311" y="5694895"/>
                        <a:ext cx="5177466" cy="74598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p>
            <a:r>
              <a:rPr lang="zh-CN" altLang="en-US"/>
              <a:t>核函数</a:t>
            </a:r>
            <a:endParaRPr lang="zh-CN" altLang="en-US"/>
          </a:p>
        </p:txBody>
      </p:sp>
      <p:pic>
        <p:nvPicPr>
          <p:cNvPr id="5" name="图片 4"/>
          <p:cNvPicPr>
            <a:picLocks noChangeAspect="1"/>
          </p:cNvPicPr>
          <p:nvPr/>
        </p:nvPicPr>
        <p:blipFill>
          <a:blip r:embed="rId1"/>
          <a:stretch>
            <a:fillRect/>
          </a:stretch>
        </p:blipFill>
        <p:spPr>
          <a:xfrm>
            <a:off x="4884327" y="1778941"/>
            <a:ext cx="6870063" cy="3300119"/>
          </a:xfrm>
          <a:prstGeom prst="rect">
            <a:avLst/>
          </a:prstGeom>
        </p:spPr>
      </p:pic>
      <p:pic>
        <p:nvPicPr>
          <p:cNvPr id="8" name="图片 7" descr="123123"/>
          <p:cNvPicPr>
            <a:picLocks noChangeAspect="1"/>
          </p:cNvPicPr>
          <p:nvPr/>
        </p:nvPicPr>
        <p:blipFill>
          <a:blip r:embed="rId2"/>
          <a:stretch>
            <a:fillRect/>
          </a:stretch>
        </p:blipFill>
        <p:spPr>
          <a:xfrm>
            <a:off x="1257878" y="928833"/>
            <a:ext cx="2665871" cy="2133205"/>
          </a:xfrm>
          <a:prstGeom prst="rect">
            <a:avLst/>
          </a:prstGeom>
        </p:spPr>
      </p:pic>
      <p:pic>
        <p:nvPicPr>
          <p:cNvPr id="9" name="图片 8"/>
          <p:cNvPicPr>
            <a:picLocks noChangeAspect="1"/>
          </p:cNvPicPr>
          <p:nvPr/>
        </p:nvPicPr>
        <p:blipFill>
          <a:blip r:embed="rId3"/>
          <a:srcRect r="16008"/>
          <a:stretch>
            <a:fillRect/>
          </a:stretch>
        </p:blipFill>
        <p:spPr>
          <a:xfrm>
            <a:off x="727117" y="3177587"/>
            <a:ext cx="3550897" cy="33896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58165" y="1011555"/>
            <a:ext cx="10795635" cy="5165725"/>
          </a:xfrm>
        </p:spPr>
        <p:txBody>
          <a:bodyPr/>
          <a:p>
            <a:r>
              <a:rPr lang="en-US" altLang="zh-CN" sz="2400"/>
              <a:t> 1. </a:t>
            </a:r>
            <a:r>
              <a:rPr lang="zh-CN" altLang="en-US" sz="2400"/>
              <a:t>核函数可以自定义；核函数必须是正定核函数，即</a:t>
            </a:r>
            <a:r>
              <a:rPr lang="en-US" altLang="zh-CN" sz="2400"/>
              <a:t>Gram</a:t>
            </a:r>
            <a:r>
              <a:rPr lang="zh-CN" altLang="en-US" sz="2400"/>
              <a:t>矩阵是半正定矩阵；</a:t>
            </a:r>
            <a:endParaRPr lang="zh-CN" altLang="en-US" sz="2400"/>
          </a:p>
          <a:p>
            <a:r>
              <a:rPr lang="zh-CN" altLang="en-US" sz="2400"/>
              <a:t> </a:t>
            </a:r>
            <a:r>
              <a:rPr lang="en-US" altLang="zh-CN" sz="2400"/>
              <a:t>2. </a:t>
            </a:r>
            <a:r>
              <a:rPr lang="zh-CN" altLang="en-US" sz="2400" dirty="0" smtClean="0">
                <a:sym typeface="+mn-ea"/>
              </a:rPr>
              <a:t>核函数的价值在于它虽然也是将特征进行从低维到高维的转换，但核函数它事先在低维上进行计算，而将实质上的分类效果表现在了高维上，也就如上文所说的避免了直接在高维空间中的复杂计算；</a:t>
            </a:r>
            <a:endParaRPr lang="zh-CN" altLang="en-US" sz="2400" dirty="0" smtClean="0">
              <a:sym typeface="+mn-ea"/>
            </a:endParaRPr>
          </a:p>
          <a:p>
            <a:r>
              <a:rPr lang="zh-CN" altLang="en-US" sz="2400"/>
              <a:t> </a:t>
            </a:r>
            <a:r>
              <a:rPr lang="en-US" altLang="zh-CN" sz="2400"/>
              <a:t>3. </a:t>
            </a:r>
            <a:r>
              <a:rPr lang="zh-CN" altLang="en-US" sz="2400"/>
              <a:t>通过核函数，可以将非线性可分的数据转换为线性可分数据；</a:t>
            </a:r>
            <a:endParaRPr lang="zh-CN" altLang="en-US" sz="2400"/>
          </a:p>
        </p:txBody>
      </p:sp>
      <p:sp>
        <p:nvSpPr>
          <p:cNvPr id="4" name="标题 3"/>
          <p:cNvSpPr>
            <a:spLocks noGrp="1"/>
          </p:cNvSpPr>
          <p:nvPr>
            <p:ph type="title"/>
          </p:nvPr>
        </p:nvSpPr>
        <p:spPr/>
        <p:txBody>
          <a:bodyPr/>
          <a:p>
            <a:r>
              <a:rPr lang="zh-CN" altLang="en-US"/>
              <a:t>核函数总结</a:t>
            </a:r>
            <a:endParaRPr lang="zh-CN" altLang="en-US"/>
          </a:p>
        </p:txBody>
      </p:sp>
      <p:graphicFrame>
        <p:nvGraphicFramePr>
          <p:cNvPr id="5" name="对象 4">
            <a:hlinkClick r:id="" action="ppaction://ole?verb="/>
          </p:cNvPr>
          <p:cNvGraphicFramePr>
            <a:graphicFrameLocks noChangeAspect="1"/>
          </p:cNvGraphicFramePr>
          <p:nvPr/>
        </p:nvGraphicFramePr>
        <p:xfrm>
          <a:off x="2539365" y="4361180"/>
          <a:ext cx="6320155" cy="2051685"/>
        </p:xfrm>
        <a:graphic>
          <a:graphicData uri="http://schemas.openxmlformats.org/presentationml/2006/ole">
            <mc:AlternateContent xmlns:mc="http://schemas.openxmlformats.org/markup-compatibility/2006">
              <mc:Choice xmlns:v="urn:schemas-microsoft-com:vml" Requires="v">
                <p:oleObj spid="_x0000_s26625" name="" r:id="rId1" imgW="2895600" imgH="939800" progId="Equation.KSEE3">
                  <p:embed/>
                </p:oleObj>
              </mc:Choice>
              <mc:Fallback>
                <p:oleObj name="" r:id="rId1" imgW="2895600" imgH="939800" progId="Equation.KSEE3">
                  <p:embed/>
                  <p:pic>
                    <p:nvPicPr>
                      <p:cNvPr id="0" name="图片 26624"/>
                      <p:cNvPicPr/>
                      <p:nvPr/>
                    </p:nvPicPr>
                    <p:blipFill>
                      <a:blip r:embed="rId2"/>
                      <a:stretch>
                        <a:fillRect/>
                      </a:stretch>
                    </p:blipFill>
                    <p:spPr>
                      <a:xfrm>
                        <a:off x="2539365" y="4361180"/>
                        <a:ext cx="6320155" cy="20516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854710"/>
            <a:ext cx="10515600" cy="5322570"/>
          </a:xfrm>
        </p:spPr>
        <p:txBody>
          <a:bodyPr/>
          <a:p>
            <a:r>
              <a:rPr lang="en-US" altLang="zh-CN" sz="2400"/>
              <a:t> </a:t>
            </a:r>
            <a:r>
              <a:rPr lang="zh-CN" altLang="en-US" sz="2400"/>
              <a:t>令</a:t>
            </a:r>
            <a:r>
              <a:rPr lang="en-US" altLang="zh-CN" sz="2400"/>
              <a:t>z=x</a:t>
            </a:r>
            <a:r>
              <a:rPr lang="zh-CN" altLang="en-US" sz="2400"/>
              <a:t>；那么进行多维变换后，应该是同一个向量，从而可以得到以下公式：</a:t>
            </a:r>
            <a:endParaRPr lang="zh-CN" altLang="en-US" sz="2400"/>
          </a:p>
        </p:txBody>
      </p:sp>
      <p:sp>
        <p:nvSpPr>
          <p:cNvPr id="4" name="标题 3"/>
          <p:cNvSpPr>
            <a:spLocks noGrp="1"/>
          </p:cNvSpPr>
          <p:nvPr>
            <p:ph type="title"/>
          </p:nvPr>
        </p:nvSpPr>
        <p:spPr/>
        <p:txBody>
          <a:bodyPr/>
          <a:p>
            <a:r>
              <a:rPr lang="zh-CN" altLang="en-US"/>
              <a:t>高斯核公式证明</a:t>
            </a:r>
            <a:r>
              <a:rPr lang="en-US" altLang="zh-CN"/>
              <a:t>(</a:t>
            </a:r>
            <a:r>
              <a:rPr lang="zh-CN" altLang="en-US"/>
              <a:t>扩展</a:t>
            </a:r>
            <a:r>
              <a:rPr lang="en-US" altLang="zh-CN"/>
              <a:t>)</a:t>
            </a:r>
            <a:endParaRPr lang="en-US" altLang="zh-CN"/>
          </a:p>
        </p:txBody>
      </p:sp>
      <p:grpSp>
        <p:nvGrpSpPr>
          <p:cNvPr id="6" name="组合 5"/>
          <p:cNvGrpSpPr/>
          <p:nvPr/>
        </p:nvGrpSpPr>
        <p:grpSpPr>
          <a:xfrm>
            <a:off x="1078842" y="1343411"/>
            <a:ext cx="6367871" cy="5279682"/>
            <a:chOff x="2694" y="2311"/>
            <a:chExt cx="10030" cy="8316"/>
          </a:xfrm>
        </p:grpSpPr>
        <p:graphicFrame>
          <p:nvGraphicFramePr>
            <p:cNvPr id="7" name="对象 6">
              <a:hlinkClick r:id="" action="ppaction://ole?verb="/>
            </p:cNvPr>
            <p:cNvGraphicFramePr>
              <a:graphicFrameLocks noChangeAspect="1"/>
            </p:cNvGraphicFramePr>
            <p:nvPr/>
          </p:nvGraphicFramePr>
          <p:xfrm>
            <a:off x="2694" y="2311"/>
            <a:ext cx="3902" cy="1035"/>
          </p:xfrm>
          <a:graphic>
            <a:graphicData uri="http://schemas.openxmlformats.org/presentationml/2006/ole">
              <mc:AlternateContent xmlns:mc="http://schemas.openxmlformats.org/markup-compatibility/2006">
                <mc:Choice xmlns:v="urn:schemas-microsoft-com:vml" Requires="v">
                  <p:oleObj spid="_x0000_s8" name="" r:id="rId1" imgW="1054100" imgH="279400" progId="Equation.KSEE3">
                    <p:embed/>
                  </p:oleObj>
                </mc:Choice>
                <mc:Fallback>
                  <p:oleObj name="" r:id="rId1" imgW="1054100" imgH="279400" progId="Equation.KSEE3">
                    <p:embed/>
                    <p:pic>
                      <p:nvPicPr>
                        <p:cNvPr id="0" name="图片 25600"/>
                        <p:cNvPicPr/>
                        <p:nvPr/>
                      </p:nvPicPr>
                      <p:blipFill>
                        <a:blip r:embed="rId2"/>
                        <a:stretch>
                          <a:fillRect/>
                        </a:stretch>
                      </p:blipFill>
                      <p:spPr>
                        <a:xfrm>
                          <a:off x="2694" y="2311"/>
                          <a:ext cx="3902" cy="103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855" y="3346"/>
            <a:ext cx="8869" cy="7281"/>
          </p:xfrm>
          <a:graphic>
            <a:graphicData uri="http://schemas.openxmlformats.org/presentationml/2006/ole">
              <mc:AlternateContent xmlns:mc="http://schemas.openxmlformats.org/markup-compatibility/2006">
                <mc:Choice xmlns:v="urn:schemas-microsoft-com:vml" Requires="v">
                  <p:oleObj spid="_x0000_s27649" name="" r:id="rId3" imgW="2514600" imgH="2184400" progId="Equation.KSEE3">
                    <p:embed/>
                  </p:oleObj>
                </mc:Choice>
                <mc:Fallback>
                  <p:oleObj name="" r:id="rId3" imgW="2514600" imgH="2184400" progId="Equation.KSEE3">
                    <p:embed/>
                    <p:pic>
                      <p:nvPicPr>
                        <p:cNvPr id="0" name="图片 27648"/>
                        <p:cNvPicPr/>
                        <p:nvPr/>
                      </p:nvPicPr>
                      <p:blipFill>
                        <a:blip r:embed="rId4"/>
                        <a:stretch>
                          <a:fillRect/>
                        </a:stretch>
                      </p:blipFill>
                      <p:spPr>
                        <a:xfrm>
                          <a:off x="3855" y="3346"/>
                          <a:ext cx="8869" cy="7281"/>
                        </a:xfrm>
                        <a:prstGeom prst="rect">
                          <a:avLst/>
                        </a:prstGeom>
                      </p:spPr>
                    </p:pic>
                  </p:oleObj>
                </mc:Fallback>
              </mc:AlternateContent>
            </a:graphicData>
          </a:graphic>
        </p:graphicFrame>
      </p:grpSp>
      <p:graphicFrame>
        <p:nvGraphicFramePr>
          <p:cNvPr id="9" name="对象 8">
            <a:hlinkClick r:id="" action="ppaction://ole?verb="/>
          </p:cNvPr>
          <p:cNvGraphicFramePr>
            <a:graphicFrameLocks noChangeAspect="1"/>
          </p:cNvGraphicFramePr>
          <p:nvPr/>
        </p:nvGraphicFramePr>
        <p:xfrm>
          <a:off x="6322970" y="3762948"/>
          <a:ext cx="5388882" cy="1097712"/>
        </p:xfrm>
        <a:graphic>
          <a:graphicData uri="http://schemas.openxmlformats.org/presentationml/2006/ole">
            <mc:AlternateContent xmlns:mc="http://schemas.openxmlformats.org/markup-compatibility/2006">
              <mc:Choice xmlns:v="urn:schemas-microsoft-com:vml" Requires="v">
                <p:oleObj spid="_x0000_s27650" name="" r:id="rId5" imgW="2743200" imgH="558800" progId="Equation.KSEE3">
                  <p:embed/>
                </p:oleObj>
              </mc:Choice>
              <mc:Fallback>
                <p:oleObj name="" r:id="rId5" imgW="2743200" imgH="558800" progId="Equation.KSEE3">
                  <p:embed/>
                  <p:pic>
                    <p:nvPicPr>
                      <p:cNvPr id="0" name="图片 27649"/>
                      <p:cNvPicPr/>
                      <p:nvPr/>
                    </p:nvPicPr>
                    <p:blipFill>
                      <a:blip r:embed="rId6"/>
                      <a:stretch>
                        <a:fillRect/>
                      </a:stretch>
                    </p:blipFill>
                    <p:spPr>
                      <a:xfrm>
                        <a:off x="6322970" y="3762948"/>
                        <a:ext cx="5388882" cy="1097712"/>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5575714" y="4013092"/>
          <a:ext cx="747257" cy="598059"/>
        </p:xfrm>
        <a:graphic>
          <a:graphicData uri="http://schemas.openxmlformats.org/presentationml/2006/ole">
            <mc:AlternateContent xmlns:mc="http://schemas.openxmlformats.org/markup-compatibility/2006">
              <mc:Choice xmlns:v="urn:schemas-microsoft-com:vml" Requires="v">
                <p:oleObj spid="_x0000_s27651" name="" r:id="rId7" imgW="190500" imgH="152400" progId="Equation.KSEE3">
                  <p:embed/>
                </p:oleObj>
              </mc:Choice>
              <mc:Fallback>
                <p:oleObj name="" r:id="rId7" imgW="190500" imgH="152400" progId="Equation.KSEE3">
                  <p:embed/>
                  <p:pic>
                    <p:nvPicPr>
                      <p:cNvPr id="0" name="图片 27650"/>
                      <p:cNvPicPr/>
                      <p:nvPr/>
                    </p:nvPicPr>
                    <p:blipFill>
                      <a:blip r:embed="rId8"/>
                      <a:stretch>
                        <a:fillRect/>
                      </a:stretch>
                    </p:blipFill>
                    <p:spPr>
                      <a:xfrm>
                        <a:off x="5575714" y="4013092"/>
                        <a:ext cx="747257" cy="59805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6080" y="969645"/>
            <a:ext cx="10967720" cy="5207635"/>
          </a:xfrm>
        </p:spPr>
        <p:txBody>
          <a:bodyPr/>
          <a:p>
            <a:r>
              <a:rPr lang="en-US" altLang="zh-CN" sz="2400"/>
              <a:t> scikit-learn</a:t>
            </a:r>
            <a:r>
              <a:rPr lang="zh-CN" altLang="en-US" sz="2400"/>
              <a:t>中</a:t>
            </a:r>
            <a:r>
              <a:rPr lang="en-US" altLang="zh-CN" sz="2400"/>
              <a:t>SVM</a:t>
            </a:r>
            <a:r>
              <a:rPr lang="zh-CN" altLang="en-US" sz="2400"/>
              <a:t>的算法库主要分为两类，一类是分类算法，包括：</a:t>
            </a:r>
            <a:r>
              <a:rPr lang="en-US" altLang="zh-CN" sz="2400"/>
              <a:t>SVC</a:t>
            </a:r>
            <a:r>
              <a:rPr lang="zh-CN" altLang="en-US" sz="2400"/>
              <a:t>、</a:t>
            </a:r>
            <a:r>
              <a:rPr lang="en-US" altLang="zh-CN" sz="2400"/>
              <a:t>NuSVC</a:t>
            </a:r>
            <a:r>
              <a:rPr lang="zh-CN" altLang="en-US" sz="2400"/>
              <a:t>和</a:t>
            </a:r>
            <a:r>
              <a:rPr lang="en-US" altLang="zh-CN" sz="2400"/>
              <a:t>LinearSVC</a:t>
            </a:r>
            <a:r>
              <a:rPr lang="zh-CN" altLang="en-US" sz="2400"/>
              <a:t>这三个类，另外一类是回归算法，包括：</a:t>
            </a:r>
            <a:r>
              <a:rPr lang="en-US" altLang="zh-CN" sz="2400"/>
              <a:t>SVR</a:t>
            </a:r>
            <a:r>
              <a:rPr lang="zh-CN" altLang="en-US" sz="2400"/>
              <a:t>、</a:t>
            </a:r>
            <a:r>
              <a:rPr lang="en-US" altLang="zh-CN" sz="2400"/>
              <a:t>NuSVR</a:t>
            </a:r>
            <a:r>
              <a:rPr lang="zh-CN" altLang="en-US" sz="2400"/>
              <a:t>和</a:t>
            </a:r>
            <a:r>
              <a:rPr lang="en-US" altLang="zh-CN" sz="2400"/>
              <a:t>LinearSVR</a:t>
            </a:r>
            <a:r>
              <a:rPr lang="zh-CN" altLang="en-US" sz="2400"/>
              <a:t>这三个类；除此之外，用的比较多的</a:t>
            </a:r>
            <a:r>
              <a:rPr lang="en-US" altLang="zh-CN" sz="2400"/>
              <a:t>SVM</a:t>
            </a:r>
            <a:r>
              <a:rPr lang="zh-CN" altLang="en-US" sz="2400"/>
              <a:t>模型还有</a:t>
            </a:r>
            <a:r>
              <a:rPr lang="en-US" altLang="zh-CN" sz="2400"/>
              <a:t>OneClassSVM</a:t>
            </a:r>
            <a:r>
              <a:rPr lang="zh-CN" altLang="en-US" sz="2400"/>
              <a:t>类</a:t>
            </a:r>
            <a:r>
              <a:rPr lang="en-US" altLang="zh-CN" sz="2400"/>
              <a:t>(</a:t>
            </a:r>
            <a:r>
              <a:rPr lang="zh-CN" altLang="en-US" sz="2400"/>
              <a:t>主要功能是：异常点检测</a:t>
            </a:r>
            <a:r>
              <a:rPr lang="en-US" altLang="zh-CN" sz="2400"/>
              <a:t>)</a:t>
            </a:r>
            <a:r>
              <a:rPr lang="zh-CN" altLang="en-US" sz="2400"/>
              <a:t>。</a:t>
            </a:r>
            <a:endParaRPr lang="zh-CN" altLang="en-US" sz="2400"/>
          </a:p>
          <a:p>
            <a:r>
              <a:rPr lang="zh-CN" altLang="en-US" sz="2400"/>
              <a:t> 详见：http://scikit-learn.org/0.18/modules/classes.html#module-sklearn.svm</a:t>
            </a:r>
            <a:endParaRPr lang="zh-CN" altLang="en-US" sz="2400"/>
          </a:p>
        </p:txBody>
      </p:sp>
      <p:sp>
        <p:nvSpPr>
          <p:cNvPr id="4" name="标题 3"/>
          <p:cNvSpPr>
            <a:spLocks noGrp="1"/>
          </p:cNvSpPr>
          <p:nvPr>
            <p:ph type="title"/>
          </p:nvPr>
        </p:nvSpPr>
        <p:spPr/>
        <p:txBody>
          <a:bodyPr/>
          <a:p>
            <a:r>
              <a:rPr lang="en-US" altLang="zh-CN"/>
              <a:t>scitit-learn SVM</a:t>
            </a:r>
            <a:r>
              <a:rPr lang="zh-CN" altLang="en-US"/>
              <a:t>算法库概述</a:t>
            </a:r>
            <a:endParaRPr lang="zh-CN" altLang="en-US"/>
          </a:p>
        </p:txBody>
      </p:sp>
      <p:pic>
        <p:nvPicPr>
          <p:cNvPr id="5" name="图片 4"/>
          <p:cNvPicPr>
            <a:picLocks noChangeAspect="1"/>
          </p:cNvPicPr>
          <p:nvPr/>
        </p:nvPicPr>
        <p:blipFill>
          <a:blip r:embed="rId1"/>
          <a:srcRect b="19148"/>
          <a:stretch>
            <a:fillRect/>
          </a:stretch>
        </p:blipFill>
        <p:spPr>
          <a:xfrm>
            <a:off x="1487071" y="4483540"/>
            <a:ext cx="8950572" cy="21179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p:nvPr>
            <p:ph idx="1"/>
          </p:nvPr>
        </p:nvGraphicFramePr>
        <p:xfrm>
          <a:off x="838200" y="1200150"/>
          <a:ext cx="10515600" cy="5247005"/>
        </p:xfrm>
        <a:graphic>
          <a:graphicData uri="http://schemas.openxmlformats.org/drawingml/2006/table">
            <a:tbl>
              <a:tblPr firstRow="1" bandRow="1">
                <a:tableStyleId>{1FECB4D8-DB02-4DC6-A0A2-4F2EBAE1DC90}</a:tableStyleId>
              </a:tblPr>
              <a:tblGrid>
                <a:gridCol w="2628900"/>
                <a:gridCol w="2628900"/>
                <a:gridCol w="2628900"/>
                <a:gridCol w="2628900"/>
              </a:tblGrid>
              <a:tr h="390525">
                <a:tc>
                  <a:txBody>
                    <a:bodyPr/>
                    <a:p>
                      <a:pPr algn="ctr">
                        <a:buNone/>
                      </a:pPr>
                      <a:r>
                        <a:rPr lang="zh-CN" altLang="en-US" sz="1800"/>
                        <a:t>参数</a:t>
                      </a:r>
                      <a:endParaRPr lang="zh-CN" altLang="en-US" sz="1800"/>
                    </a:p>
                  </a:txBody>
                  <a:tcPr marL="91423" marR="91423" marT="45711" marB="45711" anchor="ctr" anchorCtr="0"/>
                </a:tc>
                <a:tc>
                  <a:txBody>
                    <a:bodyPr/>
                    <a:p>
                      <a:pPr algn="ctr">
                        <a:buNone/>
                      </a:pPr>
                      <a:r>
                        <a:rPr lang="en-US" altLang="zh-CN" sz="1800"/>
                        <a:t>LinearSVC</a:t>
                      </a:r>
                      <a:endParaRPr lang="en-US" altLang="zh-CN" sz="1800"/>
                    </a:p>
                  </a:txBody>
                  <a:tcPr marL="91423" marR="91423" marT="45711" marB="45711" anchor="ctr" anchorCtr="0"/>
                </a:tc>
                <a:tc>
                  <a:txBody>
                    <a:bodyPr/>
                    <a:p>
                      <a:pPr algn="ctr">
                        <a:buNone/>
                      </a:pPr>
                      <a:r>
                        <a:rPr lang="en-US" altLang="zh-CN" sz="1800"/>
                        <a:t>SVC</a:t>
                      </a:r>
                      <a:endParaRPr lang="en-US" altLang="zh-CN" sz="1800"/>
                    </a:p>
                  </a:txBody>
                  <a:tcPr marL="91423" marR="91423" marT="45711" marB="45711" anchor="ctr" anchorCtr="0"/>
                </a:tc>
                <a:tc>
                  <a:txBody>
                    <a:bodyPr/>
                    <a:p>
                      <a:pPr algn="ctr">
                        <a:buNone/>
                      </a:pPr>
                      <a:r>
                        <a:rPr lang="en-US" altLang="zh-CN" sz="1800"/>
                        <a:t>NuSVC</a:t>
                      </a:r>
                      <a:endParaRPr lang="en-US" altLang="zh-CN" sz="1800"/>
                    </a:p>
                  </a:txBody>
                  <a:tcPr marL="91423" marR="91423" marT="45711" marB="45711" anchor="ctr" anchorCtr="0"/>
                </a:tc>
              </a:tr>
              <a:tr h="390525">
                <a:tc>
                  <a:txBody>
                    <a:bodyPr/>
                    <a:p>
                      <a:pPr algn="ctr">
                        <a:buNone/>
                      </a:pPr>
                      <a:r>
                        <a:rPr lang="en-US" altLang="zh-CN" sz="1800"/>
                        <a:t>C</a:t>
                      </a:r>
                      <a:endParaRPr lang="en-US" altLang="zh-CN" sz="1800"/>
                    </a:p>
                  </a:txBody>
                  <a:tcPr marL="91423" marR="91423" marT="45711" marB="45711" anchor="ctr" anchorCtr="0"/>
                </a:tc>
                <a:tc gridSpan="2">
                  <a:txBody>
                    <a:bodyPr/>
                    <a:p>
                      <a:pPr algn="ctr">
                        <a:buNone/>
                      </a:pPr>
                      <a:r>
                        <a:rPr lang="zh-CN" altLang="en-US" sz="1800"/>
                        <a:t>惩罚项系数，默认为</a:t>
                      </a:r>
                      <a:r>
                        <a:rPr lang="en-US" altLang="zh-CN" sz="1800"/>
                        <a:t>1</a:t>
                      </a:r>
                      <a:r>
                        <a:rPr lang="zh-CN" altLang="en-US" sz="1800"/>
                        <a:t>，一般通过交叉验证给定适合值</a:t>
                      </a:r>
                      <a:endParaRPr lang="en-US" altLang="zh-CN" sz="1800"/>
                    </a:p>
                  </a:txBody>
                  <a:tcPr marL="91423" marR="91423" marT="45711" marB="45711" anchor="ctr" anchorCtr="0"/>
                </a:tc>
                <a:tc hMerge="1">
                  <a:tcPr anchor="ctr" anchorCtr="0"/>
                </a:tc>
                <a:tc>
                  <a:txBody>
                    <a:bodyPr/>
                    <a:p>
                      <a:pPr algn="ctr">
                        <a:buNone/>
                      </a:pPr>
                      <a:r>
                        <a:rPr lang="zh-CN" altLang="en-US" sz="1800"/>
                        <a:t>不支持</a:t>
                      </a:r>
                      <a:endParaRPr lang="zh-CN" altLang="en-US" sz="1800"/>
                    </a:p>
                  </a:txBody>
                  <a:tcPr marL="91423" marR="91423" marT="45711" marB="45711" anchor="ctr" anchorCtr="0"/>
                </a:tc>
              </a:tr>
              <a:tr h="936625">
                <a:tc>
                  <a:txBody>
                    <a:bodyPr/>
                    <a:p>
                      <a:pPr algn="ctr">
                        <a:buNone/>
                      </a:pPr>
                      <a:r>
                        <a:rPr lang="en-US" altLang="zh-CN" sz="1800"/>
                        <a:t>nu</a:t>
                      </a:r>
                      <a:endParaRPr lang="en-US" altLang="zh-CN" sz="1800"/>
                    </a:p>
                  </a:txBody>
                  <a:tcPr marL="91423" marR="91423" marT="45711" marB="45711" anchor="ctr" anchorCtr="0"/>
                </a:tc>
                <a:tc gridSpan="2">
                  <a:txBody>
                    <a:bodyPr/>
                    <a:p>
                      <a:pPr algn="ctr">
                        <a:buNone/>
                      </a:pPr>
                      <a:r>
                        <a:rPr lang="zh-CN" altLang="en-US" sz="1800"/>
                        <a:t>不支持</a:t>
                      </a:r>
                      <a:endParaRPr lang="zh-CN" altLang="en-US" sz="1800"/>
                    </a:p>
                  </a:txBody>
                  <a:tcPr marL="91423" marR="91423" marT="45711" marB="45711" anchor="ctr" anchorCtr="0"/>
                </a:tc>
                <a:tc hMerge="1">
                  <a:tcPr anchor="ctr" anchorCtr="0"/>
                </a:tc>
                <a:tc>
                  <a:txBody>
                    <a:bodyPr/>
                    <a:p>
                      <a:pPr algn="ctr">
                        <a:buNone/>
                      </a:pPr>
                      <a:r>
                        <a:rPr lang="zh-CN" altLang="en-US" sz="1800"/>
                        <a:t>表示训练集上错误率的上限，默认为</a:t>
                      </a:r>
                      <a:r>
                        <a:rPr lang="en-US" altLang="zh-CN" sz="1800"/>
                        <a:t>0.5</a:t>
                      </a:r>
                      <a:r>
                        <a:rPr lang="zh-CN" altLang="en-US" sz="1800"/>
                        <a:t>，取值范围</a:t>
                      </a:r>
                      <a:r>
                        <a:rPr lang="en-US" altLang="zh-CN" sz="1800"/>
                        <a:t>(0,1]</a:t>
                      </a:r>
                      <a:r>
                        <a:rPr lang="zh-CN" altLang="en-US" sz="1800"/>
                        <a:t>，功能和</a:t>
                      </a:r>
                      <a:r>
                        <a:rPr lang="en-US" altLang="zh-CN" sz="1800"/>
                        <a:t>C</a:t>
                      </a:r>
                      <a:r>
                        <a:rPr lang="zh-CN" altLang="en-US" sz="1800"/>
                        <a:t>类似</a:t>
                      </a:r>
                      <a:endParaRPr lang="zh-CN" altLang="en-US" sz="1800"/>
                    </a:p>
                  </a:txBody>
                  <a:tcPr marL="91423" marR="91423" marT="45711" marB="45711" anchor="ctr" anchorCtr="0"/>
                </a:tc>
              </a:tr>
              <a:tr h="655955">
                <a:tc>
                  <a:txBody>
                    <a:bodyPr/>
                    <a:p>
                      <a:pPr algn="ctr">
                        <a:buNone/>
                      </a:pPr>
                      <a:r>
                        <a:rPr lang="en-US" altLang="zh-CN" sz="1800"/>
                        <a:t>kernel</a:t>
                      </a:r>
                      <a:endParaRPr lang="en-US" altLang="zh-CN" sz="1800"/>
                    </a:p>
                  </a:txBody>
                  <a:tcPr marL="91423" marR="91423" marT="45711" marB="45711" anchor="ctr" anchorCtr="0"/>
                </a:tc>
                <a:tc>
                  <a:txBody>
                    <a:bodyPr/>
                    <a:p>
                      <a:pPr algn="ctr">
                        <a:buNone/>
                      </a:pPr>
                      <a:r>
                        <a:rPr lang="zh-CN" altLang="en-US" sz="1800"/>
                        <a:t>不支持，只能使用线性核函数</a:t>
                      </a:r>
                      <a:endParaRPr lang="zh-CN" altLang="en-US" sz="1800"/>
                    </a:p>
                  </a:txBody>
                  <a:tcPr marL="91423" marR="91423" marT="45711" marB="45711" anchor="ctr" anchorCtr="0"/>
                </a:tc>
                <a:tc gridSpan="2">
                  <a:txBody>
                    <a:bodyPr/>
                    <a:p>
                      <a:pPr algn="ctr">
                        <a:buNone/>
                      </a:pPr>
                      <a:r>
                        <a:rPr lang="zh-CN" altLang="en-US" sz="1800"/>
                        <a:t>给定具体的核函数或者</a:t>
                      </a:r>
                      <a:r>
                        <a:rPr lang="en-US" altLang="zh-CN" sz="1800"/>
                        <a:t>Gram</a:t>
                      </a:r>
                      <a:r>
                        <a:rPr lang="zh-CN" altLang="en-US" sz="1800"/>
                        <a:t>矩阵，参数可选</a:t>
                      </a:r>
                      <a:r>
                        <a:rPr lang="en-US" altLang="zh-CN" sz="1800"/>
                        <a:t>:linear</a:t>
                      </a:r>
                      <a:r>
                        <a:rPr lang="zh-CN" altLang="en-US" sz="1800"/>
                        <a:t>、</a:t>
                      </a:r>
                      <a:r>
                        <a:rPr lang="en-US" altLang="zh-CN" sz="1800"/>
                        <a:t>rbf</a:t>
                      </a:r>
                      <a:r>
                        <a:rPr lang="zh-CN" altLang="en-US" sz="1800"/>
                        <a:t>、</a:t>
                      </a:r>
                      <a:r>
                        <a:rPr lang="en-US" altLang="zh-CN" sz="1800"/>
                        <a:t>poly</a:t>
                      </a:r>
                      <a:r>
                        <a:rPr lang="zh-CN" altLang="en-US" sz="1800"/>
                        <a:t>、</a:t>
                      </a:r>
                      <a:r>
                        <a:rPr lang="en-US" altLang="zh-CN" sz="1800"/>
                        <a:t>sigmoid</a:t>
                      </a:r>
                      <a:r>
                        <a:rPr lang="zh-CN" altLang="en-US" sz="1800"/>
                        <a:t>、</a:t>
                      </a:r>
                      <a:r>
                        <a:rPr lang="en-US" altLang="zh-CN" sz="1800"/>
                        <a:t>precomputed</a:t>
                      </a:r>
                      <a:endParaRPr lang="en-US" altLang="zh-CN" sz="1800"/>
                    </a:p>
                  </a:txBody>
                  <a:tcPr marL="91423" marR="91423" marT="45711" marB="45711" anchor="ctr" anchorCtr="0"/>
                </a:tc>
                <a:tc hMerge="1">
                  <a:tcPr anchor="ctr" anchorCtr="0"/>
                </a:tc>
              </a:tr>
              <a:tr h="655955">
                <a:tc>
                  <a:txBody>
                    <a:bodyPr/>
                    <a:p>
                      <a:pPr algn="ctr">
                        <a:buNone/>
                      </a:pPr>
                      <a:r>
                        <a:rPr lang="en-US" altLang="zh-CN" sz="1800"/>
                        <a:t>penalty</a:t>
                      </a:r>
                      <a:endParaRPr lang="en-US" altLang="zh-CN" sz="1800"/>
                    </a:p>
                  </a:txBody>
                  <a:tcPr marL="91423" marR="91423" marT="45711" marB="45711" anchor="ctr" anchorCtr="0"/>
                </a:tc>
                <a:tc>
                  <a:txBody>
                    <a:bodyPr/>
                    <a:p>
                      <a:pPr algn="ctr">
                        <a:buNone/>
                      </a:pPr>
                      <a:r>
                        <a:rPr lang="zh-CN" altLang="en-US" sz="1800"/>
                        <a:t>对线性拟合有意义，参数可选</a:t>
                      </a:r>
                      <a:r>
                        <a:rPr lang="en-US" altLang="zh-CN" sz="1800"/>
                        <a:t>l1</a:t>
                      </a:r>
                      <a:r>
                        <a:rPr lang="zh-CN" altLang="en-US" sz="1800"/>
                        <a:t>和</a:t>
                      </a:r>
                      <a:r>
                        <a:rPr lang="en-US" altLang="zh-CN" sz="1800"/>
                        <a:t>l2</a:t>
                      </a:r>
                      <a:endParaRPr lang="en-US" altLang="zh-CN" sz="1800"/>
                    </a:p>
                  </a:txBody>
                  <a:tcPr marL="91423" marR="91423" marT="45711" marB="45711" anchor="ctr" anchorCtr="0"/>
                </a:tc>
                <a:tc gridSpan="2">
                  <a:txBody>
                    <a:bodyPr/>
                    <a:p>
                      <a:pPr algn="ctr">
                        <a:buNone/>
                      </a:pPr>
                      <a:r>
                        <a:rPr lang="zh-CN" altLang="en-US" sz="1800"/>
                        <a:t>不支持</a:t>
                      </a:r>
                      <a:endParaRPr lang="zh-CN" altLang="en-US" sz="1800"/>
                    </a:p>
                  </a:txBody>
                  <a:tcPr marL="91423" marR="91423" marT="45711" marB="45711" anchor="ctr" anchorCtr="0"/>
                </a:tc>
                <a:tc hMerge="1">
                  <a:tcPr anchor="ctr" anchorCtr="0"/>
                </a:tc>
              </a:tr>
              <a:tr h="655955">
                <a:tc>
                  <a:txBody>
                    <a:bodyPr/>
                    <a:p>
                      <a:pPr algn="ctr">
                        <a:buNone/>
                      </a:pPr>
                      <a:r>
                        <a:rPr lang="en-US" altLang="zh-CN" sz="1800"/>
                        <a:t>degree</a:t>
                      </a:r>
                      <a:endParaRPr lang="en-US" altLang="zh-CN" sz="1800"/>
                    </a:p>
                  </a:txBody>
                  <a:tcPr marL="91423" marR="91423" marT="45711" marB="45711" anchor="ctr" anchorCtr="0"/>
                </a:tc>
                <a:tc>
                  <a:txBody>
                    <a:bodyPr/>
                    <a:p>
                      <a:pPr algn="ctr">
                        <a:buNone/>
                      </a:pPr>
                      <a:r>
                        <a:rPr lang="zh-CN" altLang="en-US" sz="1800"/>
                        <a:t>不支持</a:t>
                      </a:r>
                      <a:endParaRPr lang="zh-CN" altLang="en-US" sz="1800"/>
                    </a:p>
                  </a:txBody>
                  <a:tcPr marL="91423" marR="91423" marT="45711" marB="45711" anchor="ctr" anchorCtr="0"/>
                </a:tc>
                <a:tc gridSpan="2">
                  <a:txBody>
                    <a:bodyPr/>
                    <a:p>
                      <a:pPr algn="ctr">
                        <a:buNone/>
                      </a:pPr>
                      <a:r>
                        <a:rPr lang="zh-CN" altLang="en-US" sz="1800"/>
                        <a:t>多项式核函数中，</a:t>
                      </a:r>
                      <a:r>
                        <a:rPr lang="en-US" altLang="zh-CN" sz="1800"/>
                        <a:t>d</a:t>
                      </a:r>
                      <a:r>
                        <a:rPr lang="zh-CN" altLang="en-US" sz="1800"/>
                        <a:t>的参数值，一般需要通过交叉验证给定</a:t>
                      </a:r>
                      <a:endParaRPr lang="zh-CN" altLang="en-US" sz="1800"/>
                    </a:p>
                  </a:txBody>
                  <a:tcPr marL="91423" marR="91423" marT="45711" marB="45711" anchor="ctr" anchorCtr="0"/>
                </a:tc>
                <a:tc hMerge="1">
                  <a:tcPr anchor="ctr" anchorCtr="0"/>
                </a:tc>
              </a:tr>
              <a:tr h="655955">
                <a:tc>
                  <a:txBody>
                    <a:bodyPr/>
                    <a:p>
                      <a:pPr algn="ctr">
                        <a:buNone/>
                      </a:pPr>
                      <a:r>
                        <a:rPr lang="en-US" altLang="zh-CN" sz="1800"/>
                        <a:t>gamma</a:t>
                      </a:r>
                      <a:endParaRPr lang="en-US" altLang="zh-CN" sz="1800"/>
                    </a:p>
                  </a:txBody>
                  <a:tcPr marL="91423" marR="91423" marT="45711" marB="45711" anchor="ctr" anchorCtr="0"/>
                </a:tc>
                <a:tc>
                  <a:txBody>
                    <a:bodyPr/>
                    <a:p>
                      <a:pPr algn="ctr">
                        <a:buNone/>
                      </a:pPr>
                      <a:r>
                        <a:rPr lang="zh-CN" altLang="en-US" sz="1800"/>
                        <a:t>不支持</a:t>
                      </a:r>
                      <a:endParaRPr lang="zh-CN" altLang="en-US" sz="1800"/>
                    </a:p>
                  </a:txBody>
                  <a:tcPr marL="91423" marR="91423" marT="45711" marB="45711" anchor="ctr" anchorCtr="0"/>
                </a:tc>
                <a:tc gridSpan="2">
                  <a:txBody>
                    <a:bodyPr/>
                    <a:p>
                      <a:pPr algn="ctr">
                        <a:buNone/>
                      </a:pPr>
                      <a:r>
                        <a:rPr lang="en-US" altLang="zh-CN" sz="1800"/>
                        <a:t>rbf</a:t>
                      </a:r>
                      <a:r>
                        <a:rPr lang="zh-CN" altLang="en-US" sz="1800"/>
                        <a:t>、</a:t>
                      </a:r>
                      <a:r>
                        <a:rPr lang="en-US" altLang="zh-CN" sz="1800"/>
                        <a:t>poly</a:t>
                      </a:r>
                      <a:r>
                        <a:rPr lang="zh-CN" altLang="en-US" sz="1800"/>
                        <a:t>和</a:t>
                      </a:r>
                      <a:r>
                        <a:rPr lang="en-US" altLang="zh-CN" sz="1800"/>
                        <a:t>sigmoid</a:t>
                      </a:r>
                      <a:r>
                        <a:rPr lang="zh-CN" altLang="en-US" sz="1800"/>
                        <a:t>核函数中的参数值</a:t>
                      </a:r>
                      <a:r>
                        <a:rPr lang="en-US" altLang="zh-CN" sz="1800"/>
                        <a:t>γ</a:t>
                      </a:r>
                      <a:r>
                        <a:rPr lang="zh-CN" altLang="en-US" sz="1800"/>
                        <a:t>，一般需要通过交叉验证给定</a:t>
                      </a:r>
                      <a:endParaRPr lang="zh-CN" altLang="en-US" sz="1800"/>
                    </a:p>
                  </a:txBody>
                  <a:tcPr marL="91423" marR="91423" marT="45711" marB="45711" anchor="ctr" anchorCtr="0"/>
                </a:tc>
                <a:tc hMerge="1">
                  <a:tcPr anchor="ctr" anchorCtr="0"/>
                </a:tc>
              </a:tr>
              <a:tr h="655955">
                <a:tc>
                  <a:txBody>
                    <a:bodyPr/>
                    <a:p>
                      <a:pPr algn="ctr">
                        <a:buNone/>
                      </a:pPr>
                      <a:r>
                        <a:rPr lang="en-US" altLang="zh-CN" sz="1800"/>
                        <a:t>coef0</a:t>
                      </a:r>
                      <a:endParaRPr lang="en-US" altLang="zh-CN" sz="1800"/>
                    </a:p>
                  </a:txBody>
                  <a:tcPr marL="91423" marR="91423" marT="45711" marB="45711" anchor="ctr" anchorCtr="0"/>
                </a:tc>
                <a:tc>
                  <a:txBody>
                    <a:bodyPr/>
                    <a:p>
                      <a:pPr algn="ctr">
                        <a:buNone/>
                      </a:pPr>
                      <a:r>
                        <a:rPr lang="zh-CN" altLang="en-US" sz="1800"/>
                        <a:t>不支持</a:t>
                      </a:r>
                      <a:endParaRPr lang="zh-CN" altLang="en-US" sz="1800"/>
                    </a:p>
                  </a:txBody>
                  <a:tcPr marL="91423" marR="91423" marT="45711" marB="45711" anchor="ctr" anchorCtr="0"/>
                </a:tc>
                <a:tc gridSpan="2">
                  <a:txBody>
                    <a:bodyPr/>
                    <a:p>
                      <a:pPr algn="ctr">
                        <a:buNone/>
                      </a:pPr>
                      <a:r>
                        <a:rPr lang="en-US" altLang="zh-CN" sz="1800"/>
                        <a:t>poly</a:t>
                      </a:r>
                      <a:r>
                        <a:rPr lang="zh-CN" altLang="en-US" sz="1800"/>
                        <a:t>和</a:t>
                      </a:r>
                      <a:r>
                        <a:rPr lang="en-US" altLang="zh-CN" sz="1800"/>
                        <a:t>sigmoid</a:t>
                      </a:r>
                      <a:r>
                        <a:rPr lang="zh-CN" altLang="en-US" sz="1800"/>
                        <a:t>核函数中的参数值</a:t>
                      </a:r>
                      <a:r>
                        <a:rPr lang="en-US" altLang="zh-CN" sz="1800"/>
                        <a:t>r</a:t>
                      </a:r>
                      <a:r>
                        <a:rPr lang="zh-CN" altLang="en-US" sz="1800"/>
                        <a:t>，一般需要通过交叉验证给定</a:t>
                      </a:r>
                      <a:endParaRPr lang="zh-CN" altLang="en-US" sz="1800"/>
                    </a:p>
                  </a:txBody>
                  <a:tcPr marL="91423" marR="91423" marT="45711" marB="45711" anchor="ctr" anchorCtr="0"/>
                </a:tc>
                <a:tc hMerge="1">
                  <a:tcPr anchor="ctr" anchorCtr="0"/>
                </a:tc>
              </a:tr>
            </a:tbl>
          </a:graphicData>
        </a:graphic>
      </p:graphicFrame>
      <p:sp>
        <p:nvSpPr>
          <p:cNvPr id="4" name="标题 3"/>
          <p:cNvSpPr>
            <a:spLocks noGrp="1"/>
          </p:cNvSpPr>
          <p:nvPr>
            <p:ph type="title"/>
          </p:nvPr>
        </p:nvSpPr>
        <p:spPr/>
        <p:txBody>
          <a:bodyPr>
            <a:normAutofit/>
          </a:bodyPr>
          <a:p>
            <a:r>
              <a:rPr lang="en-US" altLang="zh-CN">
                <a:sym typeface="+mn-ea"/>
              </a:rPr>
              <a:t>scitit-learn SVM</a:t>
            </a:r>
            <a:r>
              <a:rPr lang="zh-CN" altLang="en-US">
                <a:sym typeface="+mn-ea"/>
              </a:rPr>
              <a:t>算法库概述</a:t>
            </a:r>
            <a:br>
              <a:rPr lang="zh-CN" altLang="en-US">
                <a:sym typeface="+mn-ea"/>
              </a:rPr>
            </a:br>
            <a:r>
              <a:rPr lang="zh-CN" altLang="en-US" sz="2400">
                <a:sym typeface="+mn-ea"/>
              </a:rPr>
              <a:t>分类算法</a:t>
            </a:r>
            <a:endParaRPr lang="zh-CN"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77825" y="1028065"/>
            <a:ext cx="10975975" cy="5149215"/>
          </a:xfrm>
        </p:spPr>
        <p:txBody>
          <a:bodyPr>
            <a:normAutofit fontScale="80000"/>
          </a:bodyPr>
          <a:p>
            <a:r>
              <a:rPr lang="en-US" altLang="zh-CN"/>
              <a:t>  </a:t>
            </a:r>
            <a:r>
              <a:rPr lang="zh-CN" altLang="en-US"/>
              <a:t>由于梯度下降法中负梯度方向作为变量的变化方向，所以有可能导致最终求解的值是局部最优解，所以在使用梯度下降的时候，一般需要进行一些调优策略：</a:t>
            </a:r>
            <a:endParaRPr lang="zh-CN" altLang="en-US"/>
          </a:p>
          <a:p>
            <a:pPr lvl="1"/>
            <a:r>
              <a:rPr lang="zh-CN" altLang="en-US"/>
              <a:t> 学习率的选择：学习率过大，表示每次迭代更新的时候变化比较大，有可能会跳过最优解；学习率过小，表示每次迭代更新的时候变化比较小，就会导致迭代速度过慢，很长时间都不能结束；</a:t>
            </a:r>
            <a:endParaRPr lang="en-US" altLang="zh-CN"/>
          </a:p>
          <a:p>
            <a:pPr lvl="1"/>
            <a:r>
              <a:rPr lang="zh-CN" altLang="en-US"/>
              <a:t> 算法初始参数值的选择：初始值不同，最终获得的最小值也有可能不同，因为梯度下降法求解的是局部最优解，所以一般情况下，选择多次不同初始值运行算法，并最终返回损失函数最小情况下的结果值；</a:t>
            </a:r>
            <a:endParaRPr lang="zh-CN" altLang="en-US"/>
          </a:p>
          <a:p>
            <a:pPr lvl="1"/>
            <a:r>
              <a:rPr lang="zh-CN" altLang="en-US"/>
              <a:t> 标准化：由于样本不同特征的取值范围不同，可能会导致在各个不同参数上迭代速度不同，为了减少特征取值的影响，可以将特征进行标准化操作。</a:t>
            </a:r>
            <a:endParaRPr lang="zh-CN" altLang="en-US"/>
          </a:p>
        </p:txBody>
      </p:sp>
      <p:sp>
        <p:nvSpPr>
          <p:cNvPr id="4" name="标题 3"/>
          <p:cNvSpPr>
            <a:spLocks noGrp="1"/>
          </p:cNvSpPr>
          <p:nvPr>
            <p:ph type="title"/>
          </p:nvPr>
        </p:nvSpPr>
        <p:spPr/>
        <p:txBody>
          <a:bodyPr/>
          <a:p>
            <a:r>
              <a:rPr lang="zh-CN" altLang="en-US"/>
              <a:t>梯度下降法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p:nvPr>
            <p:ph idx="1"/>
          </p:nvPr>
        </p:nvGraphicFramePr>
        <p:xfrm>
          <a:off x="838200" y="1200150"/>
          <a:ext cx="10515600" cy="5394960"/>
        </p:xfrm>
        <a:graphic>
          <a:graphicData uri="http://schemas.openxmlformats.org/drawingml/2006/table">
            <a:tbl>
              <a:tblPr firstRow="1" bandRow="1">
                <a:tableStyleId>{1FECB4D8-DB02-4DC6-A0A2-4F2EBAE1DC90}</a:tableStyleId>
              </a:tblPr>
              <a:tblGrid>
                <a:gridCol w="2628900"/>
                <a:gridCol w="2628900"/>
                <a:gridCol w="2628900"/>
                <a:gridCol w="2628900"/>
              </a:tblGrid>
              <a:tr h="365760">
                <a:tc>
                  <a:txBody>
                    <a:bodyPr/>
                    <a:p>
                      <a:pPr algn="ctr">
                        <a:buNone/>
                      </a:pPr>
                      <a:r>
                        <a:rPr lang="zh-CN" altLang="en-US" sz="1800"/>
                        <a:t>参数</a:t>
                      </a:r>
                      <a:endParaRPr lang="zh-CN" altLang="en-US" sz="1800"/>
                    </a:p>
                  </a:txBody>
                  <a:tcPr marL="91423" marR="91423" marT="45711" marB="45711" anchor="ctr" anchorCtr="0"/>
                </a:tc>
                <a:tc>
                  <a:txBody>
                    <a:bodyPr/>
                    <a:p>
                      <a:pPr algn="ctr">
                        <a:buNone/>
                      </a:pPr>
                      <a:r>
                        <a:rPr lang="en-US" altLang="zh-CN" sz="1800"/>
                        <a:t>LinearSVC</a:t>
                      </a:r>
                      <a:endParaRPr lang="en-US" altLang="zh-CN" sz="1800"/>
                    </a:p>
                  </a:txBody>
                  <a:tcPr marL="91423" marR="91423" marT="45711" marB="45711" anchor="ctr" anchorCtr="0"/>
                </a:tc>
                <a:tc>
                  <a:txBody>
                    <a:bodyPr/>
                    <a:p>
                      <a:pPr algn="ctr">
                        <a:buNone/>
                      </a:pPr>
                      <a:r>
                        <a:rPr lang="en-US" altLang="zh-CN" sz="1800"/>
                        <a:t>SVC</a:t>
                      </a:r>
                      <a:endParaRPr lang="en-US" altLang="zh-CN" sz="1800"/>
                    </a:p>
                  </a:txBody>
                  <a:tcPr marL="91423" marR="91423" marT="45711" marB="45711" anchor="ctr" anchorCtr="0"/>
                </a:tc>
                <a:tc>
                  <a:txBody>
                    <a:bodyPr/>
                    <a:p>
                      <a:pPr algn="ctr">
                        <a:buNone/>
                      </a:pPr>
                      <a:r>
                        <a:rPr lang="en-US" altLang="zh-CN" sz="1800"/>
                        <a:t>NuSVC</a:t>
                      </a:r>
                      <a:endParaRPr lang="en-US" altLang="zh-CN" sz="1800"/>
                    </a:p>
                  </a:txBody>
                  <a:tcPr marL="91423" marR="91423" marT="45711" marB="45711" anchor="ctr" anchorCtr="0"/>
                </a:tc>
              </a:tr>
              <a:tr h="1188720">
                <a:tc>
                  <a:txBody>
                    <a:bodyPr/>
                    <a:p>
                      <a:pPr algn="ctr">
                        <a:buNone/>
                      </a:pPr>
                      <a:r>
                        <a:rPr lang="en-US" altLang="zh-CN" sz="1800"/>
                        <a:t>class_weight</a:t>
                      </a:r>
                      <a:endParaRPr lang="en-US" altLang="zh-CN" sz="1800"/>
                    </a:p>
                  </a:txBody>
                  <a:tcPr marL="91423" marR="91423" marT="45711" marB="45711" anchor="ctr" anchorCtr="0"/>
                </a:tc>
                <a:tc gridSpan="3">
                  <a:txBody>
                    <a:bodyPr/>
                    <a:p>
                      <a:pPr algn="ctr">
                        <a:buNone/>
                      </a:pPr>
                      <a:r>
                        <a:rPr lang="zh-CN" altLang="en-US" sz="1800"/>
                        <a:t>样本类别权重，主要是为了防止训练集中某些类别的样本过多，导致训练出来的决策偏向这些类别。参数可选：权重列表、</a:t>
                      </a:r>
                      <a:r>
                        <a:rPr lang="en-US" altLang="zh-CN" sz="1800"/>
                        <a:t>balanced</a:t>
                      </a:r>
                      <a:r>
                        <a:rPr lang="zh-CN" altLang="en-US" sz="1800"/>
                        <a:t>，如果是</a:t>
                      </a:r>
                      <a:r>
                        <a:rPr lang="en-US" altLang="zh-CN" sz="1800"/>
                        <a:t>balanced</a:t>
                      </a:r>
                      <a:r>
                        <a:rPr lang="zh-CN" altLang="en-US" sz="1800"/>
                        <a:t>的话，表示算法会自己计算权重，样本量少的类别权重会高；如果样本没有比较明显的偏重的话，一般不用管这个参数，默认为</a:t>
                      </a:r>
                      <a:r>
                        <a:rPr lang="en-US" altLang="zh-CN" sz="1800"/>
                        <a:t>None</a:t>
                      </a:r>
                      <a:endParaRPr lang="en-US" altLang="zh-CN" sz="1800"/>
                    </a:p>
                  </a:txBody>
                  <a:tcPr marL="91423" marR="91423" marT="45711" marB="45711" anchor="ctr" anchorCtr="0"/>
                </a:tc>
                <a:tc hMerge="1">
                  <a:tcPr anchor="ctr" anchorCtr="0"/>
                </a:tc>
                <a:tc hMerge="1">
                  <a:tcPr anchor="ctr" anchorCtr="0"/>
                </a:tc>
              </a:tr>
              <a:tr h="640080">
                <a:tc>
                  <a:txBody>
                    <a:bodyPr/>
                    <a:p>
                      <a:pPr algn="ctr">
                        <a:buNone/>
                      </a:pPr>
                      <a:r>
                        <a:rPr lang="en-US" altLang="zh-CN" sz="1800"/>
                        <a:t>decision_function_shape</a:t>
                      </a:r>
                      <a:endParaRPr lang="en-US" altLang="zh-CN" sz="1800"/>
                    </a:p>
                  </a:txBody>
                  <a:tcPr marL="91423" marR="91423" marT="45711" marB="45711" anchor="ctr" anchorCtr="0"/>
                </a:tc>
                <a:tc>
                  <a:txBody>
                    <a:bodyPr/>
                    <a:p>
                      <a:pPr algn="ctr">
                        <a:buNone/>
                      </a:pPr>
                      <a:r>
                        <a:rPr lang="zh-CN" altLang="en-US" sz="1800"/>
                        <a:t>不支持该参数，使用multi_class代替</a:t>
                      </a:r>
                      <a:endParaRPr lang="zh-CN" altLang="en-US" sz="1800"/>
                    </a:p>
                  </a:txBody>
                  <a:tcPr marL="91423" marR="91423" marT="45711" marB="45711" anchor="ctr" anchorCtr="0"/>
                </a:tc>
                <a:tc gridSpan="2">
                  <a:txBody>
                    <a:bodyPr/>
                    <a:p>
                      <a:pPr algn="ctr">
                        <a:buNone/>
                      </a:pPr>
                      <a:r>
                        <a:rPr lang="zh-CN" altLang="en-US" sz="1800"/>
                        <a:t>指定进行多元分类的时候，进行如何操作：可选</a:t>
                      </a:r>
                      <a:r>
                        <a:rPr lang="en-US" altLang="zh-CN" sz="1800"/>
                        <a:t>ovo</a:t>
                      </a:r>
                      <a:r>
                        <a:rPr lang="zh-CN" altLang="en-US" sz="1800"/>
                        <a:t>和</a:t>
                      </a:r>
                      <a:r>
                        <a:rPr lang="en-US" altLang="zh-CN" sz="1800"/>
                        <a:t>ovr</a:t>
                      </a:r>
                      <a:r>
                        <a:rPr lang="zh-CN" altLang="en-US" sz="1800"/>
                        <a:t>；推荐选择：</a:t>
                      </a:r>
                      <a:r>
                        <a:rPr lang="en-US" altLang="zh-CN" sz="1800"/>
                        <a:t>ovr</a:t>
                      </a:r>
                      <a:endParaRPr lang="en-US" altLang="zh-CN" sz="1800"/>
                    </a:p>
                  </a:txBody>
                  <a:tcPr marL="91423" marR="91423" marT="45711" marB="45711" anchor="ctr" anchorCtr="0"/>
                </a:tc>
                <a:tc hMerge="1">
                  <a:tcPr anchor="ctr" anchorCtr="0"/>
                </a:tc>
              </a:tr>
              <a:tr h="1737360">
                <a:tc>
                  <a:txBody>
                    <a:bodyPr/>
                    <a:p>
                      <a:pPr algn="ctr">
                        <a:buNone/>
                      </a:pPr>
                      <a:r>
                        <a:rPr lang="en-US" altLang="zh-CN" sz="1800"/>
                        <a:t>multi_class</a:t>
                      </a:r>
                      <a:endParaRPr lang="en-US" altLang="zh-CN" sz="1800"/>
                    </a:p>
                  </a:txBody>
                  <a:tcPr marL="91423" marR="91423" marT="45711" marB="45711" anchor="ctr" anchorCtr="0"/>
                </a:tc>
                <a:tc>
                  <a:txBody>
                    <a:bodyPr/>
                    <a:p>
                      <a:pPr algn="ctr">
                        <a:buNone/>
                      </a:pPr>
                      <a:r>
                        <a:rPr lang="zh-CN" altLang="en-US" sz="1800"/>
                        <a:t>指定进行多元分类的时候，进行如何构建操作，可选</a:t>
                      </a:r>
                      <a:r>
                        <a:rPr lang="en-US" altLang="zh-CN" sz="1800"/>
                        <a:t>ovr</a:t>
                      </a:r>
                      <a:r>
                        <a:rPr lang="zh-CN" altLang="en-US" sz="1800"/>
                        <a:t>和crammer_singer；一般情况为</a:t>
                      </a:r>
                      <a:r>
                        <a:rPr lang="en-US" altLang="zh-CN" sz="1800"/>
                        <a:t>ovr</a:t>
                      </a:r>
                      <a:r>
                        <a:rPr lang="zh-CN" altLang="en-US" sz="1800"/>
                        <a:t>；</a:t>
                      </a:r>
                      <a:r>
                        <a:rPr lang="en-US" altLang="zh-CN" sz="1800"/>
                        <a:t>(crammer_singer</a:t>
                      </a:r>
                      <a:r>
                        <a:rPr lang="zh-CN" altLang="en-US" sz="1800"/>
                        <a:t>为</a:t>
                      </a:r>
                      <a:r>
                        <a:rPr lang="en-US" altLang="zh-CN" sz="1800"/>
                        <a:t>ovr</a:t>
                      </a:r>
                      <a:r>
                        <a:rPr lang="zh-CN" altLang="en-US" sz="1800"/>
                        <a:t>的优化，但是实际效果不好</a:t>
                      </a:r>
                      <a:r>
                        <a:rPr lang="en-US" altLang="zh-CN" sz="1800"/>
                        <a:t>)</a:t>
                      </a:r>
                      <a:endParaRPr lang="en-US" altLang="zh-CN" sz="1800"/>
                    </a:p>
                  </a:txBody>
                  <a:tcPr marL="91423" marR="91423" marT="45711" marB="45711" anchor="ctr" anchorCtr="0"/>
                </a:tc>
                <a:tc gridSpan="2">
                  <a:txBody>
                    <a:bodyPr/>
                    <a:p>
                      <a:pPr algn="ctr">
                        <a:buNone/>
                      </a:pPr>
                      <a:r>
                        <a:rPr lang="zh-CN" altLang="en-US" sz="1800">
                          <a:sym typeface="+mn-ea"/>
                        </a:rPr>
                        <a:t>不支持该参数，使用</a:t>
                      </a:r>
                      <a:r>
                        <a:rPr lang="en-US" altLang="zh-CN" sz="1800">
                          <a:sym typeface="+mn-ea"/>
                        </a:rPr>
                        <a:t>decision_function_shape</a:t>
                      </a:r>
                      <a:r>
                        <a:rPr lang="zh-CN" altLang="en-US" sz="1800">
                          <a:sym typeface="+mn-ea"/>
                        </a:rPr>
                        <a:t>代替</a:t>
                      </a:r>
                      <a:endParaRPr lang="zh-CN" altLang="en-US" sz="1800">
                        <a:sym typeface="+mn-ea"/>
                      </a:endParaRPr>
                    </a:p>
                    <a:p>
                      <a:pPr algn="ctr">
                        <a:buNone/>
                      </a:pPr>
                      <a:endParaRPr lang="en-US" altLang="zh-CN" sz="1800"/>
                    </a:p>
                  </a:txBody>
                  <a:tcPr marL="91423" marR="91423" marT="45711" marB="45711" anchor="ctr" anchorCtr="0"/>
                </a:tc>
                <a:tc hMerge="1">
                  <a:tcPr anchor="ctr" anchorCtr="0"/>
                </a:tc>
              </a:tr>
              <a:tr h="914400">
                <a:tc>
                  <a:txBody>
                    <a:bodyPr/>
                    <a:p>
                      <a:pPr algn="ctr">
                        <a:buNone/>
                      </a:pPr>
                      <a:r>
                        <a:rPr lang="en-US" altLang="zh-CN" sz="1800"/>
                        <a:t>cache_size</a:t>
                      </a:r>
                      <a:endParaRPr lang="en-US" altLang="zh-CN" sz="1800"/>
                    </a:p>
                  </a:txBody>
                  <a:tcPr marL="91423" marR="91423" marT="45711" marB="45711" anchor="ctr" anchorCtr="0"/>
                </a:tc>
                <a:tc>
                  <a:txBody>
                    <a:bodyPr/>
                    <a:p>
                      <a:pPr algn="ctr">
                        <a:buNone/>
                      </a:pPr>
                      <a:r>
                        <a:rPr lang="zh-CN" altLang="en-US" sz="1800"/>
                        <a:t>不支持</a:t>
                      </a:r>
                      <a:endParaRPr lang="zh-CN" altLang="en-US" sz="1800"/>
                    </a:p>
                  </a:txBody>
                  <a:tcPr marL="91423" marR="91423" marT="45711" marB="45711" anchor="ctr" anchorCtr="0"/>
                </a:tc>
                <a:tc gridSpan="2">
                  <a:txBody>
                    <a:bodyPr/>
                    <a:p>
                      <a:pPr algn="ctr">
                        <a:buNone/>
                      </a:pPr>
                      <a:r>
                        <a:rPr lang="zh-CN" altLang="en-US" sz="1800"/>
                        <a:t>在大样本的时候，缓存会影响模型的构建速度的；当机器内存比较大的时候，可以考虑将该值设置为</a:t>
                      </a:r>
                      <a:r>
                        <a:rPr lang="en-US" altLang="zh-CN" sz="1800"/>
                        <a:t>500</a:t>
                      </a:r>
                      <a:r>
                        <a:rPr lang="zh-CN" altLang="en-US" sz="1800"/>
                        <a:t>或者</a:t>
                      </a:r>
                      <a:r>
                        <a:rPr lang="en-US" altLang="zh-CN" sz="1800"/>
                        <a:t>1000</a:t>
                      </a:r>
                      <a:r>
                        <a:rPr lang="zh-CN" altLang="en-US" sz="1800"/>
                        <a:t>，默认为</a:t>
                      </a:r>
                      <a:r>
                        <a:rPr lang="en-US" altLang="zh-CN" sz="1800"/>
                        <a:t>200(</a:t>
                      </a:r>
                      <a:r>
                        <a:rPr lang="zh-CN" altLang="en-US" sz="1800"/>
                        <a:t>单位为</a:t>
                      </a:r>
                      <a:r>
                        <a:rPr lang="en-US" altLang="zh-CN" sz="1800"/>
                        <a:t>M)</a:t>
                      </a:r>
                      <a:endParaRPr lang="en-US" altLang="zh-CN" sz="1800"/>
                    </a:p>
                  </a:txBody>
                  <a:tcPr marL="91423" marR="91423" marT="45711" marB="45711" anchor="ctr" anchorCtr="0"/>
                </a:tc>
                <a:tc hMerge="1">
                  <a:tcPr anchor="ctr" anchorCtr="0"/>
                </a:tc>
              </a:tr>
            </a:tbl>
          </a:graphicData>
        </a:graphic>
      </p:graphicFrame>
      <p:sp>
        <p:nvSpPr>
          <p:cNvPr id="4" name="标题 3"/>
          <p:cNvSpPr>
            <a:spLocks noGrp="1"/>
          </p:cNvSpPr>
          <p:nvPr>
            <p:ph type="title"/>
          </p:nvPr>
        </p:nvSpPr>
        <p:spPr/>
        <p:txBody>
          <a:bodyPr>
            <a:normAutofit/>
          </a:bodyPr>
          <a:p>
            <a:r>
              <a:rPr lang="en-US" altLang="zh-CN">
                <a:sym typeface="+mn-ea"/>
              </a:rPr>
              <a:t>scitit-learn SVM</a:t>
            </a:r>
            <a:r>
              <a:rPr lang="zh-CN" altLang="en-US">
                <a:sym typeface="+mn-ea"/>
              </a:rPr>
              <a:t>算法库概述</a:t>
            </a:r>
            <a:br>
              <a:rPr lang="zh-CN" altLang="en-US">
                <a:sym typeface="+mn-ea"/>
              </a:rPr>
            </a:br>
            <a:r>
              <a:rPr lang="zh-CN" altLang="en-US" sz="2400">
                <a:sym typeface="+mn-ea"/>
              </a:rPr>
              <a:t>分类算法</a:t>
            </a:r>
            <a:endParaRPr lang="zh-CN" altLang="en-US" sz="2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08000" y="913130"/>
            <a:ext cx="10845800" cy="5264150"/>
          </a:xfrm>
        </p:spPr>
        <p:txBody>
          <a:bodyPr/>
          <a:p>
            <a:pPr>
              <a:lnSpc>
                <a:spcPct val="140000"/>
              </a:lnSpc>
            </a:pPr>
            <a:r>
              <a:rPr lang="en-US" altLang="zh-CN" sz="2400"/>
              <a:t> </a:t>
            </a:r>
            <a:r>
              <a:rPr lang="en-US" altLang="zh-CN" sz="2400">
                <a:sym typeface="+mn-ea"/>
              </a:rPr>
              <a:t>OneClassSVM</a:t>
            </a:r>
            <a:r>
              <a:rPr lang="zh-CN" altLang="en-US" sz="2400">
                <a:sym typeface="+mn-ea"/>
              </a:rPr>
              <a:t>是一种异常点检测的算法，算法原理：先使用</a:t>
            </a:r>
            <a:r>
              <a:rPr lang="en-US" altLang="zh-CN" sz="2400">
                <a:sym typeface="+mn-ea"/>
              </a:rPr>
              <a:t>SVM</a:t>
            </a:r>
            <a:r>
              <a:rPr lang="zh-CN" altLang="en-US" sz="2400">
                <a:sym typeface="+mn-ea"/>
              </a:rPr>
              <a:t>算法，对正常数据进行模型训练，找出正常数据的数据特性</a:t>
            </a:r>
            <a:r>
              <a:rPr lang="en-US" altLang="zh-CN" sz="2400">
                <a:sym typeface="+mn-ea"/>
              </a:rPr>
              <a:t>(eg: </a:t>
            </a:r>
            <a:r>
              <a:rPr lang="zh-CN" altLang="en-US" sz="2400">
                <a:sym typeface="+mn-ea"/>
              </a:rPr>
              <a:t>数据集中在哪儿？？</a:t>
            </a:r>
            <a:r>
              <a:rPr lang="en-US" altLang="zh-CN" sz="2400">
                <a:sym typeface="+mn-ea"/>
              </a:rPr>
              <a:t>)</a:t>
            </a:r>
            <a:r>
              <a:rPr lang="zh-CN" altLang="en-US" sz="2400">
                <a:sym typeface="+mn-ea"/>
              </a:rPr>
              <a:t>，也就是找出数据中分割面</a:t>
            </a:r>
            <a:r>
              <a:rPr lang="en-US" altLang="zh-CN" sz="2400">
                <a:sym typeface="+mn-ea"/>
              </a:rPr>
              <a:t>(</a:t>
            </a:r>
            <a:r>
              <a:rPr lang="zh-CN" altLang="en-US" sz="2400">
                <a:sym typeface="+mn-ea"/>
              </a:rPr>
              <a:t>也就是正常数据的边界</a:t>
            </a:r>
            <a:r>
              <a:rPr lang="en-US" altLang="zh-CN" sz="2400">
                <a:sym typeface="+mn-ea"/>
              </a:rPr>
              <a:t>)</a:t>
            </a:r>
            <a:r>
              <a:rPr lang="zh-CN" altLang="en-US" sz="2400">
                <a:sym typeface="+mn-ea"/>
              </a:rPr>
              <a:t>，以边界作为算法找到的支持向量。预测的时候，如果样本点落在支持向量内部，那就认为属于正常样本，否则就认为属于异常样本。</a:t>
            </a:r>
            <a:endParaRPr lang="en-US" altLang="zh-CN" sz="2400">
              <a:sym typeface="+mn-ea"/>
            </a:endParaRPr>
          </a:p>
        </p:txBody>
      </p:sp>
      <p:sp>
        <p:nvSpPr>
          <p:cNvPr id="4" name="标题 3"/>
          <p:cNvSpPr>
            <a:spLocks noGrp="1"/>
          </p:cNvSpPr>
          <p:nvPr>
            <p:ph type="title"/>
          </p:nvPr>
        </p:nvSpPr>
        <p:spPr/>
        <p:txBody>
          <a:bodyPr>
            <a:normAutofit/>
          </a:bodyPr>
          <a:p>
            <a:r>
              <a:rPr lang="en-US" altLang="zh-CN">
                <a:sym typeface="+mn-ea"/>
              </a:rPr>
              <a:t>scitit-learn SVM</a:t>
            </a:r>
            <a:r>
              <a:rPr lang="zh-CN" altLang="en-US">
                <a:sym typeface="+mn-ea"/>
              </a:rPr>
              <a:t>算法库概述</a:t>
            </a:r>
            <a:endParaRPr lang="zh-CN" altLang="en-US"/>
          </a:p>
        </p:txBody>
      </p:sp>
      <p:graphicFrame>
        <p:nvGraphicFramePr>
          <p:cNvPr id="5" name="表格 4"/>
          <p:cNvGraphicFramePr/>
          <p:nvPr/>
        </p:nvGraphicFramePr>
        <p:xfrm>
          <a:off x="269240" y="3676015"/>
          <a:ext cx="11322685" cy="3108960"/>
        </p:xfrm>
        <a:graphic>
          <a:graphicData uri="http://schemas.openxmlformats.org/drawingml/2006/table">
            <a:tbl>
              <a:tblPr firstRow="1" bandRow="1">
                <a:tableStyleId>{1FECB4D8-DB02-4DC6-A0A2-4F2EBAE1DC90}</a:tableStyleId>
              </a:tblPr>
              <a:tblGrid>
                <a:gridCol w="1539875"/>
                <a:gridCol w="9782810"/>
              </a:tblGrid>
              <a:tr h="365760">
                <a:tc>
                  <a:txBody>
                    <a:bodyPr/>
                    <a:p>
                      <a:pPr algn="ctr">
                        <a:buNone/>
                      </a:pPr>
                      <a:r>
                        <a:rPr lang="zh-CN" altLang="en-US" sz="1800"/>
                        <a:t>参数</a:t>
                      </a:r>
                      <a:endParaRPr lang="zh-CN" altLang="en-US" sz="1800"/>
                    </a:p>
                  </a:txBody>
                  <a:tcPr marL="91423" marR="91423" marT="45711" marB="45711" anchor="ctr" anchorCtr="0"/>
                </a:tc>
                <a:tc>
                  <a:txBody>
                    <a:bodyPr/>
                    <a:p>
                      <a:pPr algn="ctr">
                        <a:buNone/>
                      </a:pPr>
                      <a:r>
                        <a:rPr lang="en-US" altLang="zh-CN" sz="1800"/>
                        <a:t>OneClassSVM</a:t>
                      </a:r>
                      <a:endParaRPr lang="en-US" altLang="zh-CN" sz="1800"/>
                    </a:p>
                  </a:txBody>
                  <a:tcPr marL="91423" marR="91423" marT="45711" marB="45711" anchor="ctr" anchorCtr="0"/>
                </a:tc>
              </a:tr>
              <a:tr h="365760">
                <a:tc>
                  <a:txBody>
                    <a:bodyPr/>
                    <a:p>
                      <a:pPr algn="ctr">
                        <a:buNone/>
                      </a:pPr>
                      <a:r>
                        <a:rPr lang="en-US" altLang="zh-CN" sz="1800"/>
                        <a:t>kernel</a:t>
                      </a:r>
                      <a:endParaRPr lang="en-US" altLang="zh-CN" sz="1800"/>
                    </a:p>
                  </a:txBody>
                  <a:tcPr marL="91423" marR="91423" marT="45711" marB="45711" anchor="ctr" anchorCtr="0"/>
                </a:tc>
                <a:tc>
                  <a:txBody>
                    <a:bodyPr/>
                    <a:p>
                      <a:pPr algn="ctr">
                        <a:buNone/>
                      </a:pPr>
                      <a:r>
                        <a:rPr lang="zh-CN" altLang="en-US" sz="1800"/>
                        <a:t>核函数，可选</a:t>
                      </a:r>
                      <a:r>
                        <a:rPr lang="en-US" altLang="zh-CN" sz="1800"/>
                        <a:t>:</a:t>
                      </a:r>
                      <a:r>
                        <a:rPr sz="1800"/>
                        <a:t>‘linear’, ‘poly’, ‘rbf’, ‘sigmoid’, ‘precomputed’</a:t>
                      </a:r>
                      <a:endParaRPr sz="1800"/>
                    </a:p>
                  </a:txBody>
                  <a:tcPr marL="91423" marR="91423" marT="45711" marB="45711" anchor="ctr" anchorCtr="0"/>
                </a:tc>
              </a:tr>
              <a:tr h="640080">
                <a:tc>
                  <a:txBody>
                    <a:bodyPr/>
                    <a:p>
                      <a:pPr algn="ctr">
                        <a:buNone/>
                      </a:pPr>
                      <a:r>
                        <a:rPr lang="en-US" altLang="zh-CN" sz="1800"/>
                        <a:t>nu</a:t>
                      </a:r>
                      <a:endParaRPr lang="en-US" altLang="zh-CN" sz="1800"/>
                    </a:p>
                  </a:txBody>
                  <a:tcPr marL="91423" marR="91423" marT="45711" marB="45711" anchor="ctr" anchorCtr="0"/>
                </a:tc>
                <a:tc>
                  <a:txBody>
                    <a:bodyPr/>
                    <a:p>
                      <a:pPr algn="ctr">
                        <a:buNone/>
                      </a:pPr>
                      <a:r>
                        <a:rPr lang="zh-CN" altLang="en-US" sz="1800"/>
                        <a:t>控制分类错误的样本百分比上限，或者说控制支持向量个数的下限，默认为</a:t>
                      </a:r>
                      <a:r>
                        <a:rPr lang="en-US" altLang="zh-CN" sz="1800"/>
                        <a:t>0.5</a:t>
                      </a:r>
                      <a:r>
                        <a:rPr lang="zh-CN" altLang="en-US" sz="1800"/>
                        <a:t>，可取值范围为</a:t>
                      </a:r>
                      <a:r>
                        <a:rPr lang="en-US" altLang="zh-CN" sz="1800"/>
                        <a:t>:(0,1]</a:t>
                      </a:r>
                      <a:endParaRPr lang="en-US" altLang="zh-CN" sz="1800"/>
                    </a:p>
                  </a:txBody>
                  <a:tcPr marL="91423" marR="91423" marT="45711" marB="45711" anchor="ctr" anchorCtr="0"/>
                </a:tc>
              </a:tr>
              <a:tr h="365760">
                <a:tc>
                  <a:txBody>
                    <a:bodyPr/>
                    <a:p>
                      <a:pPr algn="ctr">
                        <a:buNone/>
                      </a:pPr>
                      <a:r>
                        <a:rPr lang="en-US" altLang="zh-CN" sz="1800"/>
                        <a:t>degree</a:t>
                      </a:r>
                      <a:endParaRPr lang="en-US" altLang="zh-CN" sz="1800"/>
                    </a:p>
                  </a:txBody>
                  <a:tcPr marL="91423" marR="91423" marT="45711" marB="45711" anchor="ctr" anchorCtr="0"/>
                </a:tc>
                <a:tc>
                  <a:txBody>
                    <a:bodyPr/>
                    <a:p>
                      <a:pPr algn="ctr">
                        <a:buNone/>
                      </a:pPr>
                      <a:r>
                        <a:rPr lang="zh-CN" altLang="en-US" sz="1800"/>
                        <a:t>多项式核函数超参，一般通过交叉验证给定</a:t>
                      </a:r>
                      <a:endParaRPr lang="zh-CN" altLang="en-US" sz="1800"/>
                    </a:p>
                  </a:txBody>
                  <a:tcPr marL="91423" marR="91423" marT="45711" marB="45711" anchor="ctr" anchorCtr="0"/>
                </a:tc>
              </a:tr>
              <a:tr h="365760">
                <a:tc>
                  <a:txBody>
                    <a:bodyPr/>
                    <a:p>
                      <a:pPr algn="ctr">
                        <a:buNone/>
                      </a:pPr>
                      <a:r>
                        <a:rPr lang="en-US" altLang="zh-CN" sz="1800"/>
                        <a:t>gamma</a:t>
                      </a:r>
                      <a:endParaRPr lang="en-US" altLang="zh-CN" sz="1800"/>
                    </a:p>
                  </a:txBody>
                  <a:tcPr marL="91423" marR="91423" marT="45711" marB="45711" anchor="ctr" anchorCtr="0"/>
                </a:tc>
                <a:tc>
                  <a:txBody>
                    <a:bodyPr/>
                    <a:p>
                      <a:pPr algn="ctr">
                        <a:buNone/>
                      </a:pPr>
                      <a:r>
                        <a:rPr lang="en-US" altLang="zh-CN" sz="1800"/>
                        <a:t>rbf</a:t>
                      </a:r>
                      <a:r>
                        <a:rPr lang="zh-CN" altLang="en-US" sz="1800"/>
                        <a:t>、</a:t>
                      </a:r>
                      <a:r>
                        <a:rPr lang="en-US" altLang="zh-CN" sz="1800"/>
                        <a:t>poly</a:t>
                      </a:r>
                      <a:r>
                        <a:rPr lang="zh-CN" altLang="en-US" sz="1800"/>
                        <a:t>、</a:t>
                      </a:r>
                      <a:r>
                        <a:rPr lang="en-US" altLang="zh-CN" sz="1800"/>
                        <a:t>sigmoid</a:t>
                      </a:r>
                      <a:r>
                        <a:rPr lang="zh-CN" altLang="en-US" sz="1800"/>
                        <a:t>核函数超参，一般通过交叉验证给定</a:t>
                      </a:r>
                      <a:endParaRPr lang="zh-CN" altLang="en-US" sz="1800"/>
                    </a:p>
                  </a:txBody>
                  <a:tcPr marL="91423" marR="91423" marT="45711" marB="45711" anchor="ctr" anchorCtr="0"/>
                </a:tc>
              </a:tr>
              <a:tr h="365760">
                <a:tc>
                  <a:txBody>
                    <a:bodyPr/>
                    <a:p>
                      <a:pPr algn="ctr">
                        <a:buNone/>
                      </a:pPr>
                      <a:r>
                        <a:rPr lang="en-US" altLang="zh-CN" sz="1800"/>
                        <a:t>coef0</a:t>
                      </a:r>
                      <a:endParaRPr lang="en-US" altLang="zh-CN" sz="1800"/>
                    </a:p>
                  </a:txBody>
                  <a:tcPr marL="91423" marR="91423" marT="45711" marB="45711" anchor="ctr" anchorCtr="0"/>
                </a:tc>
                <a:tc>
                  <a:txBody>
                    <a:bodyPr/>
                    <a:p>
                      <a:pPr algn="ctr">
                        <a:buNone/>
                      </a:pPr>
                      <a:r>
                        <a:rPr lang="en-US" altLang="zh-CN" sz="1800">
                          <a:sym typeface="+mn-ea"/>
                        </a:rPr>
                        <a:t>poly</a:t>
                      </a:r>
                      <a:r>
                        <a:rPr lang="zh-CN" altLang="en-US" sz="1800">
                          <a:sym typeface="+mn-ea"/>
                        </a:rPr>
                        <a:t>、</a:t>
                      </a:r>
                      <a:r>
                        <a:rPr lang="en-US" altLang="zh-CN" sz="1800">
                          <a:sym typeface="+mn-ea"/>
                        </a:rPr>
                        <a:t>sigmoid</a:t>
                      </a:r>
                      <a:r>
                        <a:rPr lang="zh-CN" altLang="en-US" sz="1800">
                          <a:sym typeface="+mn-ea"/>
                        </a:rPr>
                        <a:t>核函数超参，一般通过交叉验证给定</a:t>
                      </a:r>
                      <a:endParaRPr lang="en-US" altLang="zh-CN" sz="1800"/>
                    </a:p>
                  </a:txBody>
                  <a:tcPr marL="91423" marR="91423" marT="45711" marB="45711" anchor="ctr" anchorCtr="0"/>
                </a:tc>
              </a:tr>
              <a:tr h="640080">
                <a:tc>
                  <a:txBody>
                    <a:bodyPr/>
                    <a:p>
                      <a:pPr algn="ctr">
                        <a:buNone/>
                      </a:pPr>
                      <a:r>
                        <a:rPr lang="en-US" altLang="zh-CN" sz="1800"/>
                        <a:t>cache_size</a:t>
                      </a:r>
                      <a:endParaRPr lang="en-US" altLang="zh-CN" sz="1800"/>
                    </a:p>
                  </a:txBody>
                  <a:tcPr marL="91423" marR="91423" marT="45711" marB="45711" anchor="ctr" anchorCtr="0"/>
                </a:tc>
                <a:tc>
                  <a:txBody>
                    <a:bodyPr/>
                    <a:p>
                      <a:pPr algn="ctr">
                        <a:buNone/>
                      </a:pPr>
                      <a:r>
                        <a:rPr lang="zh-CN" altLang="en-US" sz="1800">
                          <a:sym typeface="+mn-ea"/>
                        </a:rPr>
                        <a:t>在大样本的时候，缓存会影响模型的构建速度的；当机器内存比较大的时候，可以考虑将该值设置为</a:t>
                      </a:r>
                      <a:r>
                        <a:rPr lang="en-US" altLang="zh-CN" sz="1800">
                          <a:sym typeface="+mn-ea"/>
                        </a:rPr>
                        <a:t>500</a:t>
                      </a:r>
                      <a:r>
                        <a:rPr lang="zh-CN" altLang="en-US" sz="1800">
                          <a:sym typeface="+mn-ea"/>
                        </a:rPr>
                        <a:t>或者</a:t>
                      </a:r>
                      <a:r>
                        <a:rPr lang="en-US" altLang="zh-CN" sz="1800">
                          <a:sym typeface="+mn-ea"/>
                        </a:rPr>
                        <a:t>1000</a:t>
                      </a:r>
                      <a:r>
                        <a:rPr lang="zh-CN" altLang="en-US" sz="1800">
                          <a:sym typeface="+mn-ea"/>
                        </a:rPr>
                        <a:t>，默认为</a:t>
                      </a:r>
                      <a:r>
                        <a:rPr lang="en-US" altLang="zh-CN" sz="1800">
                          <a:sym typeface="+mn-ea"/>
                        </a:rPr>
                        <a:t>200(</a:t>
                      </a:r>
                      <a:r>
                        <a:rPr lang="zh-CN" altLang="en-US" sz="1800">
                          <a:sym typeface="+mn-ea"/>
                        </a:rPr>
                        <a:t>单位为</a:t>
                      </a:r>
                      <a:r>
                        <a:rPr lang="en-US" altLang="zh-CN" sz="1800">
                          <a:sym typeface="+mn-ea"/>
                        </a:rPr>
                        <a:t>M)</a:t>
                      </a:r>
                      <a:endParaRPr lang="zh-CN" altLang="en-US" sz="1800"/>
                    </a:p>
                  </a:txBody>
                  <a:tcPr marL="91423" marR="91423" marT="45711" marB="45711"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zh-CN" altLang="en-US" sz="2400" dirty="0"/>
              <a:t>线性</a:t>
            </a:r>
            <a:r>
              <a:rPr lang="en-US" altLang="zh-CN" sz="2400" dirty="0" smtClean="0">
                <a:solidFill>
                  <a:schemeClr val="tx1"/>
                </a:solidFill>
              </a:rPr>
              <a:t>SVM</a:t>
            </a:r>
            <a:r>
              <a:rPr lang="zh-CN" altLang="en-US" sz="2400" dirty="0" smtClean="0">
                <a:solidFill>
                  <a:schemeClr val="tx1"/>
                </a:solidFill>
              </a:rPr>
              <a:t>对鸢尾花数据进行分类操作</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dirty="0"/>
              <a:t>案例一：鸢尾花数据分类</a:t>
            </a:r>
            <a:endParaRPr lang="zh-CN" dirty="0"/>
          </a:p>
        </p:txBody>
      </p:sp>
      <p:pic>
        <p:nvPicPr>
          <p:cNvPr id="6" name="图片 5"/>
          <p:cNvPicPr>
            <a:picLocks noChangeAspect="1"/>
          </p:cNvPicPr>
          <p:nvPr/>
        </p:nvPicPr>
        <p:blipFill>
          <a:blip r:embed="rId1"/>
          <a:stretch>
            <a:fillRect/>
          </a:stretch>
        </p:blipFill>
        <p:spPr>
          <a:xfrm>
            <a:off x="2496425" y="2709212"/>
            <a:ext cx="5684661" cy="3227973"/>
          </a:xfrm>
          <a:prstGeom prst="rect">
            <a:avLst/>
          </a:prstGeom>
        </p:spPr>
      </p:pic>
      <p:pic>
        <p:nvPicPr>
          <p:cNvPr id="7" name="图片 6"/>
          <p:cNvPicPr>
            <a:picLocks noChangeAspect="1"/>
          </p:cNvPicPr>
          <p:nvPr/>
        </p:nvPicPr>
        <p:blipFill>
          <a:blip r:embed="rId2"/>
          <a:stretch>
            <a:fillRect/>
          </a:stretch>
        </p:blipFill>
        <p:spPr>
          <a:xfrm>
            <a:off x="984537" y="1879601"/>
            <a:ext cx="3799296" cy="4856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zh-CN" altLang="en-US" sz="2400" dirty="0"/>
              <a:t>线性</a:t>
            </a:r>
            <a:r>
              <a:rPr lang="en-US" altLang="zh-CN" sz="2400" dirty="0" smtClean="0">
                <a:solidFill>
                  <a:schemeClr val="tx1"/>
                </a:solidFill>
              </a:rPr>
              <a:t>SVM</a:t>
            </a:r>
            <a:r>
              <a:rPr lang="zh-CN" altLang="en-US" sz="2400" dirty="0"/>
              <a:t>、</a:t>
            </a:r>
            <a:r>
              <a:rPr lang="en-US" altLang="zh-CN" sz="2400" dirty="0" smtClean="0"/>
              <a:t> </a:t>
            </a:r>
            <a:r>
              <a:rPr lang="en-US" altLang="zh-CN" sz="2400" dirty="0" err="1" smtClean="0"/>
              <a:t>LogisticRegression</a:t>
            </a:r>
            <a:r>
              <a:rPr lang="zh-CN" altLang="en-US" sz="2400" dirty="0" smtClean="0"/>
              <a:t>、</a:t>
            </a:r>
            <a:r>
              <a:rPr lang="en-US" altLang="zh-CN" sz="2400" dirty="0" err="1" smtClean="0"/>
              <a:t>RidgeClassifier</a:t>
            </a:r>
            <a:r>
              <a:rPr lang="zh-CN" altLang="en-US" sz="2400" dirty="0" smtClean="0"/>
              <a:t>、</a:t>
            </a:r>
            <a:r>
              <a:rPr lang="en-US" altLang="zh-CN" sz="2400" dirty="0" err="1" smtClean="0"/>
              <a:t>knn</a:t>
            </a:r>
            <a:r>
              <a:rPr lang="zh-CN" altLang="en-US" sz="2400" dirty="0" smtClean="0"/>
              <a:t>对</a:t>
            </a:r>
            <a:r>
              <a:rPr lang="zh-CN" altLang="en-US" sz="2400" dirty="0"/>
              <a:t>鸢尾花数据进行</a:t>
            </a:r>
            <a:r>
              <a:rPr lang="zh-CN" altLang="en-US" sz="2400" dirty="0" smtClean="0"/>
              <a:t>分类效果对比</a:t>
            </a:r>
            <a:endParaRPr lang="en-US" altLang="zh-CN" sz="2400" dirty="0"/>
          </a:p>
          <a:p>
            <a:pPr>
              <a:lnSpc>
                <a:spcPct val="150000"/>
              </a:lnSpc>
            </a:pP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dirty="0" smtClean="0"/>
              <a:t>案例</a:t>
            </a:r>
            <a:r>
              <a:rPr lang="zh-CN" altLang="en-US" dirty="0" smtClean="0"/>
              <a:t>二</a:t>
            </a:r>
            <a:r>
              <a:rPr lang="zh-CN" dirty="0" smtClean="0"/>
              <a:t>：</a:t>
            </a:r>
            <a:r>
              <a:rPr lang="zh-CN" altLang="en-US" dirty="0"/>
              <a:t>鸢尾花数据不同分类器效果比较</a:t>
            </a:r>
            <a:endParaRPr lang="zh-CN" dirty="0"/>
          </a:p>
        </p:txBody>
      </p:sp>
      <p:pic>
        <p:nvPicPr>
          <p:cNvPr id="2" name="图片 1"/>
          <p:cNvPicPr>
            <a:picLocks noChangeAspect="1"/>
          </p:cNvPicPr>
          <p:nvPr/>
        </p:nvPicPr>
        <p:blipFill>
          <a:blip r:embed="rId1"/>
          <a:stretch>
            <a:fillRect/>
          </a:stretch>
        </p:blipFill>
        <p:spPr>
          <a:xfrm>
            <a:off x="3207910" y="2637218"/>
            <a:ext cx="4932420" cy="31517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a:sym typeface="+mn-ea"/>
              </a:rPr>
              <a:t>案例二：鸢尾花数据不同分类器效果比较</a:t>
            </a:r>
            <a:endParaRPr lang="zh-CN" altLang="en-US" dirty="0"/>
          </a:p>
        </p:txBody>
      </p:sp>
      <p:pic>
        <p:nvPicPr>
          <p:cNvPr id="3" name="图片 2"/>
          <p:cNvPicPr>
            <a:picLocks noChangeAspect="1"/>
          </p:cNvPicPr>
          <p:nvPr/>
        </p:nvPicPr>
        <p:blipFill>
          <a:blip r:embed="rId1"/>
          <a:stretch>
            <a:fillRect/>
          </a:stretch>
        </p:blipFill>
        <p:spPr>
          <a:xfrm>
            <a:off x="1587774" y="1629292"/>
            <a:ext cx="8731716" cy="420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en-US" altLang="zh-CN" sz="2400" dirty="0" smtClean="0">
                <a:solidFill>
                  <a:schemeClr val="tx1"/>
                </a:solidFill>
              </a:rPr>
              <a:t>SVM</a:t>
            </a:r>
            <a:r>
              <a:rPr lang="zh-CN" altLang="en-US" sz="2400" dirty="0" smtClean="0">
                <a:solidFill>
                  <a:schemeClr val="tx1"/>
                </a:solidFill>
              </a:rPr>
              <a:t>不同核函数对鸢尾花数据进行分类操作</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dirty="0" smtClean="0"/>
              <a:t>案例</a:t>
            </a:r>
            <a:r>
              <a:rPr lang="zh-CN" altLang="en-US" dirty="0" smtClean="0"/>
              <a:t>三</a:t>
            </a:r>
            <a:r>
              <a:rPr lang="zh-CN" dirty="0" smtClean="0"/>
              <a:t>：</a:t>
            </a:r>
            <a:r>
              <a:rPr lang="zh-CN" altLang="en-US" dirty="0"/>
              <a:t>不同</a:t>
            </a:r>
            <a:r>
              <a:rPr lang="en-US" altLang="zh-CN" dirty="0"/>
              <a:t>SVM</a:t>
            </a:r>
            <a:r>
              <a:rPr lang="zh-CN" altLang="en-US" dirty="0"/>
              <a:t>核函数效果比较</a:t>
            </a:r>
            <a:endParaRPr lang="zh-CN" dirty="0"/>
          </a:p>
        </p:txBody>
      </p:sp>
      <p:pic>
        <p:nvPicPr>
          <p:cNvPr id="5" name="图片 4"/>
          <p:cNvPicPr>
            <a:picLocks noChangeAspect="1"/>
          </p:cNvPicPr>
          <p:nvPr/>
        </p:nvPicPr>
        <p:blipFill>
          <a:blip r:embed="rId1"/>
          <a:stretch>
            <a:fillRect/>
          </a:stretch>
        </p:blipFill>
        <p:spPr>
          <a:xfrm>
            <a:off x="4080308" y="2709212"/>
            <a:ext cx="6960616" cy="3789774"/>
          </a:xfrm>
          <a:prstGeom prst="rect">
            <a:avLst/>
          </a:prstGeom>
        </p:spPr>
      </p:pic>
      <p:sp>
        <p:nvSpPr>
          <p:cNvPr id="8" name="矩形 7"/>
          <p:cNvSpPr/>
          <p:nvPr/>
        </p:nvSpPr>
        <p:spPr>
          <a:xfrm>
            <a:off x="696558" y="1855832"/>
            <a:ext cx="6091697" cy="1198880"/>
          </a:xfrm>
          <a:prstGeom prst="rect">
            <a:avLst/>
          </a:prstGeom>
        </p:spPr>
        <p:txBody>
          <a:bodyPr>
            <a:spAutoFit/>
          </a:bodyPr>
          <a:lstStyle/>
          <a:p>
            <a:r>
              <a:rPr lang="zh-CN" altLang="en-US" dirty="0"/>
              <a:t>svm1 = SVC(C=1, kernel='linear')</a:t>
            </a:r>
            <a:endParaRPr lang="zh-CN" altLang="en-US" dirty="0"/>
          </a:p>
          <a:p>
            <a:r>
              <a:rPr lang="zh-CN" altLang="en-US" dirty="0"/>
              <a:t>svm2 = SVC(C=1, kernel='rbf')</a:t>
            </a:r>
            <a:endParaRPr lang="zh-CN" altLang="en-US" dirty="0"/>
          </a:p>
          <a:p>
            <a:r>
              <a:rPr lang="zh-CN" altLang="en-US" dirty="0"/>
              <a:t>svm3 = SVC(C=1, kernel='poly')</a:t>
            </a:r>
            <a:endParaRPr lang="zh-CN" altLang="en-US" dirty="0"/>
          </a:p>
          <a:p>
            <a:r>
              <a:rPr lang="zh-CN" altLang="en-US" dirty="0"/>
              <a:t>svm4 = SVC(C=1, kernel='sigmoid')</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ltLang="en-US"/>
              <a:t>案例三：不同</a:t>
            </a:r>
            <a:r>
              <a:rPr lang="en-US" altLang="zh-CN"/>
              <a:t>SVM</a:t>
            </a:r>
            <a:r>
              <a:rPr altLang="en-US"/>
              <a:t>核函数效果比较</a:t>
            </a:r>
            <a:endParaRPr altLang="en-US"/>
          </a:p>
        </p:txBody>
      </p:sp>
      <p:pic>
        <p:nvPicPr>
          <p:cNvPr id="3" name="图片 2"/>
          <p:cNvPicPr>
            <a:picLocks noChangeAspect="1"/>
          </p:cNvPicPr>
          <p:nvPr/>
        </p:nvPicPr>
        <p:blipFill>
          <a:blip r:embed="rId1"/>
          <a:stretch>
            <a:fillRect/>
          </a:stretch>
        </p:blipFill>
        <p:spPr>
          <a:xfrm>
            <a:off x="1632489" y="1629292"/>
            <a:ext cx="8941201" cy="42182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400" dirty="0" smtClean="0">
                <a:solidFill>
                  <a:schemeClr val="tx1"/>
                </a:solidFill>
              </a:rPr>
              <a:t>使用</a:t>
            </a:r>
            <a:r>
              <a:rPr lang="en-US" altLang="zh-CN" sz="2400" dirty="0" smtClean="0">
                <a:solidFill>
                  <a:schemeClr val="tx1"/>
                </a:solidFill>
              </a:rPr>
              <a:t>SVM</a:t>
            </a:r>
            <a:r>
              <a:rPr lang="zh-CN" altLang="en-US" sz="2400" dirty="0"/>
              <a:t>惩罚参数</a:t>
            </a:r>
            <a:r>
              <a:rPr lang="en-US" altLang="zh-CN" sz="2400" dirty="0"/>
              <a:t>C</a:t>
            </a:r>
            <a:r>
              <a:rPr lang="zh-CN" altLang="en-US" sz="2400" dirty="0" smtClean="0"/>
              <a:t>值效果对比</a:t>
            </a:r>
            <a:endParaRPr lang="zh-CN" altLang="en-US" sz="2400" dirty="0" smtClean="0">
              <a:solidFill>
                <a:schemeClr val="tx1"/>
              </a:solidFill>
            </a:endParaRPr>
          </a:p>
        </p:txBody>
      </p:sp>
      <p:sp>
        <p:nvSpPr>
          <p:cNvPr id="3" name="标题 2"/>
          <p:cNvSpPr>
            <a:spLocks noGrp="1"/>
          </p:cNvSpPr>
          <p:nvPr>
            <p:ph type="title"/>
          </p:nvPr>
        </p:nvSpPr>
        <p:spPr/>
        <p:txBody>
          <a:bodyPr/>
          <a:lstStyle/>
          <a:p>
            <a:r>
              <a:rPr lang="zh-CN" altLang="en-US" dirty="0"/>
              <a:t>案例四：不同</a:t>
            </a:r>
            <a:r>
              <a:rPr lang="en-US" altLang="zh-CN" dirty="0"/>
              <a:t>SVM</a:t>
            </a:r>
            <a:r>
              <a:rPr lang="zh-CN" altLang="en-US" dirty="0"/>
              <a:t>惩罚参数</a:t>
            </a:r>
            <a:r>
              <a:rPr lang="en-US" altLang="zh-CN" dirty="0"/>
              <a:t>C</a:t>
            </a:r>
            <a:r>
              <a:rPr lang="zh-CN" altLang="en-US" dirty="0"/>
              <a:t>值不同效果比较</a:t>
            </a:r>
            <a:endParaRPr lang="zh-CN" dirty="0"/>
          </a:p>
        </p:txBody>
      </p:sp>
      <p:sp>
        <p:nvSpPr>
          <p:cNvPr id="8" name="矩形 7"/>
          <p:cNvSpPr/>
          <p:nvPr/>
        </p:nvSpPr>
        <p:spPr>
          <a:xfrm>
            <a:off x="840548" y="2133255"/>
            <a:ext cx="3095771" cy="2030095"/>
          </a:xfrm>
          <a:prstGeom prst="rect">
            <a:avLst/>
          </a:prstGeom>
        </p:spPr>
        <p:txBody>
          <a:bodyPr wrap="square">
            <a:spAutoFit/>
          </a:bodyPr>
          <a:lstStyle/>
          <a:p>
            <a:r>
              <a:rPr lang="en-US" altLang="zh-CN" dirty="0"/>
              <a:t>svm1 = SVC(C=0.1, kernel='</a:t>
            </a:r>
            <a:r>
              <a:rPr lang="en-US" altLang="zh-CN" dirty="0" err="1"/>
              <a:t>rbf</a:t>
            </a:r>
            <a:r>
              <a:rPr lang="en-US" altLang="zh-CN" dirty="0"/>
              <a:t>')</a:t>
            </a:r>
            <a:endParaRPr lang="en-US" altLang="zh-CN" dirty="0"/>
          </a:p>
          <a:p>
            <a:r>
              <a:rPr lang="en-US" altLang="zh-CN" dirty="0"/>
              <a:t>svm2 = SVC(C=1, kernel='</a:t>
            </a:r>
            <a:r>
              <a:rPr lang="en-US" altLang="zh-CN" dirty="0" err="1"/>
              <a:t>rbf</a:t>
            </a:r>
            <a:r>
              <a:rPr lang="en-US" altLang="zh-CN" dirty="0"/>
              <a:t>')</a:t>
            </a:r>
            <a:endParaRPr lang="en-US" altLang="zh-CN" dirty="0"/>
          </a:p>
          <a:p>
            <a:r>
              <a:rPr lang="en-US" altLang="zh-CN" dirty="0"/>
              <a:t>svm3 = SVC(C=10, kernel='</a:t>
            </a:r>
            <a:r>
              <a:rPr lang="en-US" altLang="zh-CN" dirty="0" err="1"/>
              <a:t>rbf</a:t>
            </a:r>
            <a:r>
              <a:rPr lang="en-US" altLang="zh-CN" dirty="0"/>
              <a:t>')</a:t>
            </a:r>
            <a:endParaRPr lang="en-US" altLang="zh-CN" dirty="0"/>
          </a:p>
          <a:p>
            <a:r>
              <a:rPr lang="en-US" altLang="zh-CN" dirty="0"/>
              <a:t>svm4 = SVC(C=100, kernel='</a:t>
            </a:r>
            <a:r>
              <a:rPr lang="en-US" altLang="zh-CN" dirty="0" err="1"/>
              <a:t>rbf</a:t>
            </a:r>
            <a:r>
              <a:rPr lang="en-US" altLang="zh-CN" dirty="0"/>
              <a:t>')</a:t>
            </a:r>
            <a:endParaRPr lang="en-US" altLang="zh-CN" dirty="0"/>
          </a:p>
          <a:p>
            <a:r>
              <a:rPr lang="en-US" altLang="zh-CN" dirty="0"/>
              <a:t>svm5 = SVC(C=500, kernel='</a:t>
            </a:r>
            <a:r>
              <a:rPr lang="en-US" altLang="zh-CN" dirty="0" err="1"/>
              <a:t>rbf</a:t>
            </a:r>
            <a:r>
              <a:rPr lang="en-US" altLang="zh-CN" dirty="0"/>
              <a:t>')</a:t>
            </a:r>
            <a:endParaRPr lang="en-US" altLang="zh-CN" dirty="0"/>
          </a:p>
          <a:p>
            <a:r>
              <a:rPr lang="en-US" altLang="zh-CN" dirty="0"/>
              <a:t>svm6 = SVC(C=100000, kernel='</a:t>
            </a:r>
            <a:r>
              <a:rPr lang="en-US" altLang="zh-CN" dirty="0" err="1"/>
              <a:t>rbf</a:t>
            </a:r>
            <a:r>
              <a:rPr lang="en-US" altLang="zh-CN" dirty="0"/>
              <a:t>')</a:t>
            </a:r>
            <a:endParaRPr lang="zh-CN" altLang="en-US" dirty="0"/>
          </a:p>
        </p:txBody>
      </p:sp>
      <p:pic>
        <p:nvPicPr>
          <p:cNvPr id="2" name="图片 1"/>
          <p:cNvPicPr>
            <a:picLocks noChangeAspect="1"/>
          </p:cNvPicPr>
          <p:nvPr/>
        </p:nvPicPr>
        <p:blipFill>
          <a:blip r:embed="rId1"/>
          <a:stretch>
            <a:fillRect/>
          </a:stretch>
        </p:blipFill>
        <p:spPr>
          <a:xfrm>
            <a:off x="3429661" y="1852078"/>
            <a:ext cx="8788848" cy="4237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使用</a:t>
            </a:r>
            <a:r>
              <a:rPr lang="en-US" altLang="zh-CN"/>
              <a:t>OneClassSVM</a:t>
            </a:r>
            <a:r>
              <a:rPr lang="zh-CN" altLang="en-US"/>
              <a:t>实现异常值检测的功能；</a:t>
            </a:r>
            <a:endParaRPr lang="zh-CN" altLang="en-US"/>
          </a:p>
        </p:txBody>
      </p:sp>
      <p:sp>
        <p:nvSpPr>
          <p:cNvPr id="4" name="标题 3"/>
          <p:cNvSpPr>
            <a:spLocks noGrp="1"/>
          </p:cNvSpPr>
          <p:nvPr>
            <p:ph type="title"/>
          </p:nvPr>
        </p:nvSpPr>
        <p:spPr/>
        <p:txBody>
          <a:bodyPr/>
          <a:p>
            <a:r>
              <a:rPr lang="zh-CN" altLang="en-US"/>
              <a:t>案例五：异常值检测</a:t>
            </a:r>
            <a:endParaRPr lang="zh-CN" altLang="en-US"/>
          </a:p>
        </p:txBody>
      </p:sp>
      <p:pic>
        <p:nvPicPr>
          <p:cNvPr id="5" name="图片 4"/>
          <p:cNvPicPr>
            <a:picLocks noChangeAspect="1"/>
          </p:cNvPicPr>
          <p:nvPr/>
        </p:nvPicPr>
        <p:blipFill>
          <a:blip r:embed="rId1"/>
          <a:stretch>
            <a:fillRect/>
          </a:stretch>
        </p:blipFill>
        <p:spPr>
          <a:xfrm>
            <a:off x="2509232" y="1869729"/>
            <a:ext cx="6092967" cy="45406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4180" y="1132205"/>
            <a:ext cx="10929620" cy="5045075"/>
          </a:xfrm>
        </p:spPr>
        <p:txBody>
          <a:bodyPr/>
          <a:p>
            <a:r>
              <a:rPr lang="en-US" altLang="zh-CN" sz="2400"/>
              <a:t> </a:t>
            </a:r>
            <a:r>
              <a:rPr lang="zh-CN" altLang="en-US" sz="2400" b="1"/>
              <a:t>序列最小优化算法</a:t>
            </a:r>
            <a:r>
              <a:rPr lang="en-US" altLang="zh-CN" sz="2400"/>
              <a:t>(Sequential minimal optimization, </a:t>
            </a:r>
            <a:r>
              <a:rPr lang="en-US" altLang="zh-CN" sz="2400" b="1"/>
              <a:t>SMO</a:t>
            </a:r>
            <a:r>
              <a:rPr lang="en-US" altLang="zh-CN" sz="2400"/>
              <a:t>)</a:t>
            </a:r>
            <a:r>
              <a:rPr lang="zh-CN" altLang="en-US" sz="2400"/>
              <a:t>是一种用于解决</a:t>
            </a:r>
            <a:r>
              <a:rPr lang="en-US" altLang="zh-CN" sz="2400"/>
              <a:t>SVM</a:t>
            </a:r>
            <a:r>
              <a:rPr lang="zh-CN" altLang="en-US" sz="2400"/>
              <a:t>训练过程中所产生的优化问题的算法。 于</a:t>
            </a:r>
            <a:r>
              <a:rPr lang="en-US" altLang="zh-CN" sz="2400"/>
              <a:t>1998</a:t>
            </a:r>
            <a:r>
              <a:rPr lang="zh-CN" altLang="en-US" sz="2400"/>
              <a:t>年由</a:t>
            </a:r>
            <a:r>
              <a:rPr lang="en-US" altLang="zh-CN" sz="2400"/>
              <a:t>John Platt</a:t>
            </a:r>
            <a:r>
              <a:rPr lang="zh-CN" altLang="en-US" sz="2400"/>
              <a:t>发明，论文详见：</a:t>
            </a:r>
            <a:r>
              <a:rPr lang="zh-CN" altLang="en-US" sz="2400">
                <a:hlinkClick r:id="rId1" action="ppaction://hlinkfile"/>
              </a:rPr>
              <a:t>Sequencial Minimal Optimization-a Fast Alg for Training SVM.pdf</a:t>
            </a:r>
            <a:endParaRPr lang="zh-CN" altLang="en-US" sz="2400"/>
          </a:p>
        </p:txBody>
      </p:sp>
      <p:sp>
        <p:nvSpPr>
          <p:cNvPr id="4" name="标题 3"/>
          <p:cNvSpPr>
            <a:spLocks noGrp="1"/>
          </p:cNvSpPr>
          <p:nvPr>
            <p:ph type="title"/>
          </p:nvPr>
        </p:nvSpPr>
        <p:spPr/>
        <p:txBody>
          <a:bodyPr/>
          <a:p>
            <a:r>
              <a:rPr lang="en-US" altLang="zh-CN"/>
              <a:t>SMO</a:t>
            </a:r>
            <a:endParaRPr lang="en-US" altLang="zh-CN"/>
          </a:p>
        </p:txBody>
      </p:sp>
      <p:grpSp>
        <p:nvGrpSpPr>
          <p:cNvPr id="6" name="组合 5"/>
          <p:cNvGrpSpPr/>
          <p:nvPr/>
        </p:nvGrpSpPr>
        <p:grpSpPr>
          <a:xfrm>
            <a:off x="2746678" y="3321070"/>
            <a:ext cx="5854886" cy="2982043"/>
            <a:chOff x="3743" y="4010"/>
            <a:chExt cx="8147" cy="3376"/>
          </a:xfrm>
        </p:grpSpPr>
        <p:graphicFrame>
          <p:nvGraphicFramePr>
            <p:cNvPr id="12" name="对象 11">
              <a:hlinkClick r:id="" action="ppaction://ole?verb="/>
            </p:cNvPr>
            <p:cNvGraphicFramePr>
              <a:graphicFrameLocks noChangeAspect="1"/>
            </p:cNvGraphicFramePr>
            <p:nvPr/>
          </p:nvGraphicFramePr>
          <p:xfrm>
            <a:off x="3743" y="4010"/>
            <a:ext cx="8147" cy="2109"/>
          </p:xfrm>
          <a:graphic>
            <a:graphicData uri="http://schemas.openxmlformats.org/presentationml/2006/ole">
              <mc:AlternateContent xmlns:mc="http://schemas.openxmlformats.org/markup-compatibility/2006">
                <mc:Choice xmlns:v="urn:schemas-microsoft-com:vml" Requires="v">
                  <p:oleObj spid="_x0000_s12292" name="" r:id="rId2" imgW="2451100" imgH="634365" progId="Equation.KSEE3">
                    <p:embed/>
                  </p:oleObj>
                </mc:Choice>
                <mc:Fallback>
                  <p:oleObj name="" r:id="rId2" imgW="2451100" imgH="634365" progId="Equation.KSEE3">
                    <p:embed/>
                    <p:pic>
                      <p:nvPicPr>
                        <p:cNvPr id="0" name="图片 12291"/>
                        <p:cNvPicPr/>
                        <p:nvPr/>
                      </p:nvPicPr>
                      <p:blipFill>
                        <a:blip r:embed="rId3"/>
                        <a:stretch>
                          <a:fillRect/>
                        </a:stretch>
                      </p:blipFill>
                      <p:spPr>
                        <a:xfrm>
                          <a:off x="3743" y="4010"/>
                          <a:ext cx="8147" cy="210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905" y="5321"/>
            <a:ext cx="4368" cy="2065"/>
          </p:xfrm>
          <a:graphic>
            <a:graphicData uri="http://schemas.openxmlformats.org/presentationml/2006/ole">
              <mc:AlternateContent xmlns:mc="http://schemas.openxmlformats.org/markup-compatibility/2006">
                <mc:Choice xmlns:v="urn:schemas-microsoft-com:vml" Requires="v">
                  <p:oleObj spid="_x0000_s20481" name="" r:id="rId4" imgW="1397000" imgH="660400" progId="Equation.KSEE3">
                    <p:embed/>
                  </p:oleObj>
                </mc:Choice>
                <mc:Fallback>
                  <p:oleObj name="" r:id="rId4" imgW="1397000" imgH="660400" progId="Equation.KSEE3">
                    <p:embed/>
                    <p:pic>
                      <p:nvPicPr>
                        <p:cNvPr id="0" name="图片 20480"/>
                        <p:cNvPicPr/>
                        <p:nvPr/>
                      </p:nvPicPr>
                      <p:blipFill>
                        <a:blip r:embed="rId5"/>
                        <a:stretch>
                          <a:fillRect/>
                        </a:stretch>
                      </p:blipFill>
                      <p:spPr>
                        <a:xfrm>
                          <a:off x="4905" y="5321"/>
                          <a:ext cx="4368" cy="2065"/>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2120" y="1028065"/>
            <a:ext cx="10901680" cy="5149215"/>
          </a:xfrm>
        </p:spPr>
        <p:txBody>
          <a:bodyPr>
            <a:normAutofit fontScale="80000"/>
          </a:bodyPr>
          <a:p>
            <a:r>
              <a:rPr lang="en-US" altLang="zh-CN"/>
              <a:t> </a:t>
            </a:r>
            <a:r>
              <a:rPr lang="zh-CN" altLang="en-US"/>
              <a:t>批量梯度下降法</a:t>
            </a:r>
            <a:r>
              <a:rPr lang="en-US" altLang="zh-CN"/>
              <a:t>(Batch Gradient Descent, BGD)</a:t>
            </a:r>
            <a:r>
              <a:rPr lang="zh-CN" altLang="en-US"/>
              <a:t>：使用所有样本在当前点的梯度值来对变量参数进行更新操作。</a:t>
            </a:r>
            <a:endParaRPr lang="zh-CN" altLang="en-US"/>
          </a:p>
          <a:p>
            <a:endParaRPr lang="zh-CN" altLang="en-US"/>
          </a:p>
          <a:p>
            <a:r>
              <a:rPr lang="zh-CN" altLang="en-US"/>
              <a:t> 随机梯度下降法</a:t>
            </a:r>
            <a:r>
              <a:rPr lang="en-US" altLang="zh-CN"/>
              <a:t>(Stochastic Gradient Descent, SGD)</a:t>
            </a:r>
            <a:r>
              <a:rPr lang="zh-CN" altLang="en-US"/>
              <a:t>：在更新变量参数的时候，选取一个样本的梯度值来更新参数。</a:t>
            </a:r>
            <a:endParaRPr lang="zh-CN" altLang="en-US"/>
          </a:p>
          <a:p>
            <a:endParaRPr lang="zh-CN" altLang="en-US"/>
          </a:p>
          <a:p>
            <a:r>
              <a:rPr lang="zh-CN" altLang="en-US"/>
              <a:t> 小批量梯度下降法</a:t>
            </a:r>
            <a:r>
              <a:rPr lang="en-US" altLang="zh-CN"/>
              <a:t>(Mini-batch Gradient Descent, MBGD)</a:t>
            </a:r>
            <a:r>
              <a:rPr lang="zh-CN" altLang="en-US"/>
              <a:t>：集合</a:t>
            </a:r>
            <a:r>
              <a:rPr lang="en-US" altLang="zh-CN"/>
              <a:t>BGD</a:t>
            </a:r>
            <a:r>
              <a:rPr lang="zh-CN" altLang="en-US"/>
              <a:t>和</a:t>
            </a:r>
            <a:r>
              <a:rPr lang="en-US" altLang="zh-CN"/>
              <a:t>SGD</a:t>
            </a:r>
            <a:r>
              <a:rPr lang="zh-CN" altLang="en-US"/>
              <a:t>的特性，从原始数据中，每次选择</a:t>
            </a:r>
            <a:r>
              <a:rPr lang="en-US" altLang="zh-CN"/>
              <a:t>n</a:t>
            </a:r>
            <a:r>
              <a:rPr lang="zh-CN" altLang="en-US"/>
              <a:t>个样本来更新参数值，一般</a:t>
            </a:r>
            <a:r>
              <a:rPr lang="en-US" altLang="zh-CN"/>
              <a:t>n</a:t>
            </a:r>
            <a:r>
              <a:rPr lang="zh-CN" altLang="en-US"/>
              <a:t>选择</a:t>
            </a:r>
            <a:r>
              <a:rPr lang="en-US" altLang="zh-CN"/>
              <a:t>10.</a:t>
            </a:r>
            <a:endParaRPr lang="en-US" altLang="zh-CN"/>
          </a:p>
        </p:txBody>
      </p:sp>
      <p:sp>
        <p:nvSpPr>
          <p:cNvPr id="4" name="标题 3"/>
          <p:cNvSpPr>
            <a:spLocks noGrp="1"/>
          </p:cNvSpPr>
          <p:nvPr>
            <p:ph type="title"/>
          </p:nvPr>
        </p:nvSpPr>
        <p:spPr/>
        <p:txBody>
          <a:bodyPr/>
          <a:p>
            <a:r>
              <a:rPr lang="zh-CN" altLang="en-US"/>
              <a:t>梯度下降法</a:t>
            </a:r>
            <a:endParaRPr lang="zh-CN" altLang="en-US"/>
          </a:p>
        </p:txBody>
      </p:sp>
      <p:graphicFrame>
        <p:nvGraphicFramePr>
          <p:cNvPr id="5" name="对象 4">
            <a:hlinkClick r:id="" action="ppaction://ole?verb="/>
          </p:cNvPr>
          <p:cNvGraphicFramePr>
            <a:graphicFrameLocks noChangeAspect="1"/>
          </p:cNvGraphicFramePr>
          <p:nvPr/>
        </p:nvGraphicFramePr>
        <p:xfrm>
          <a:off x="4152846" y="1828469"/>
          <a:ext cx="4079754" cy="1175802"/>
        </p:xfrm>
        <a:graphic>
          <a:graphicData uri="http://schemas.openxmlformats.org/presentationml/2006/ole">
            <mc:AlternateContent xmlns:mc="http://schemas.openxmlformats.org/markup-compatibility/2006">
              <mc:Choice xmlns:v="urn:schemas-microsoft-com:vml" Requires="v">
                <p:oleObj spid="_x0000_s4097" name="" r:id="rId1" imgW="1498600" imgH="431800" progId="Equation.KSEE3">
                  <p:embed/>
                </p:oleObj>
              </mc:Choice>
              <mc:Fallback>
                <p:oleObj name="" r:id="rId1" imgW="1498600" imgH="431800" progId="Equation.KSEE3">
                  <p:embed/>
                  <p:pic>
                    <p:nvPicPr>
                      <p:cNvPr id="0" name="图片 4096"/>
                      <p:cNvPicPr/>
                      <p:nvPr/>
                    </p:nvPicPr>
                    <p:blipFill>
                      <a:blip r:embed="rId2"/>
                      <a:stretch>
                        <a:fillRect/>
                      </a:stretch>
                    </p:blipFill>
                    <p:spPr>
                      <a:xfrm>
                        <a:off x="4152846" y="1828469"/>
                        <a:ext cx="4079754" cy="1175802"/>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152846" y="3961677"/>
          <a:ext cx="3561690" cy="692022"/>
        </p:xfrm>
        <a:graphic>
          <a:graphicData uri="http://schemas.openxmlformats.org/presentationml/2006/ole">
            <mc:AlternateContent xmlns:mc="http://schemas.openxmlformats.org/markup-compatibility/2006">
              <mc:Choice xmlns:v="urn:schemas-microsoft-com:vml" Requires="v">
                <p:oleObj spid="_x0000_s2" name="" r:id="rId3" imgW="1308100" imgH="254000" progId="Equation.KSEE3">
                  <p:embed/>
                </p:oleObj>
              </mc:Choice>
              <mc:Fallback>
                <p:oleObj name="" r:id="rId3" imgW="1308100" imgH="254000" progId="Equation.KSEE3">
                  <p:embed/>
                  <p:pic>
                    <p:nvPicPr>
                      <p:cNvPr id="0" name="图片 4096"/>
                      <p:cNvPicPr/>
                      <p:nvPr/>
                    </p:nvPicPr>
                    <p:blipFill>
                      <a:blip r:embed="rId4"/>
                      <a:stretch>
                        <a:fillRect/>
                      </a:stretch>
                    </p:blipFill>
                    <p:spPr>
                      <a:xfrm>
                        <a:off x="4152846" y="3961677"/>
                        <a:ext cx="3561690" cy="692022"/>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152846" y="5653013"/>
          <a:ext cx="4149592" cy="1175802"/>
        </p:xfrm>
        <a:graphic>
          <a:graphicData uri="http://schemas.openxmlformats.org/presentationml/2006/ole">
            <mc:AlternateContent xmlns:mc="http://schemas.openxmlformats.org/markup-compatibility/2006">
              <mc:Choice xmlns:v="urn:schemas-microsoft-com:vml" Requires="v">
                <p:oleObj spid="_x0000_s8" name="" r:id="rId5" imgW="1524000" imgH="431800" progId="Equation.KSEE3">
                  <p:embed/>
                </p:oleObj>
              </mc:Choice>
              <mc:Fallback>
                <p:oleObj name="" r:id="rId5" imgW="1524000" imgH="431800" progId="Equation.KSEE3">
                  <p:embed/>
                  <p:pic>
                    <p:nvPicPr>
                      <p:cNvPr id="0" name="图片 4096"/>
                      <p:cNvPicPr/>
                      <p:nvPr/>
                    </p:nvPicPr>
                    <p:blipFill>
                      <a:blip r:embed="rId6"/>
                      <a:stretch>
                        <a:fillRect/>
                      </a:stretch>
                    </p:blipFill>
                    <p:spPr>
                      <a:xfrm>
                        <a:off x="4152846" y="5653013"/>
                        <a:ext cx="4149592" cy="1175802"/>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假定存在一个</a:t>
            </a:r>
            <a:r>
              <a:rPr lang="en-US" altLang="zh-CN"/>
              <a:t>β</a:t>
            </a:r>
            <a:r>
              <a:rPr lang="en-US" altLang="zh-CN" baseline="30000"/>
              <a:t>*</a:t>
            </a:r>
            <a:r>
              <a:rPr lang="en-US" altLang="zh-CN"/>
              <a:t>=(</a:t>
            </a:r>
            <a:r>
              <a:rPr lang="en-US" altLang="zh-CN">
                <a:sym typeface="+mn-ea"/>
              </a:rPr>
              <a:t>β</a:t>
            </a:r>
            <a:r>
              <a:rPr lang="en-US" altLang="zh-CN" baseline="-25000">
                <a:sym typeface="+mn-ea"/>
              </a:rPr>
              <a:t>1</a:t>
            </a:r>
            <a:r>
              <a:rPr lang="en-US" altLang="zh-CN"/>
              <a:t>,</a:t>
            </a:r>
            <a:r>
              <a:rPr lang="en-US" altLang="zh-CN">
                <a:sym typeface="+mn-ea"/>
              </a:rPr>
              <a:t>β</a:t>
            </a:r>
            <a:r>
              <a:rPr lang="en-US" altLang="zh-CN" baseline="-25000">
                <a:sym typeface="+mn-ea"/>
              </a:rPr>
              <a:t>2</a:t>
            </a:r>
            <a:r>
              <a:rPr lang="en-US" altLang="zh-CN"/>
              <a:t>,...,</a:t>
            </a:r>
            <a:r>
              <a:rPr lang="en-US" altLang="zh-CN">
                <a:sym typeface="+mn-ea"/>
              </a:rPr>
              <a:t>β</a:t>
            </a:r>
            <a:r>
              <a:rPr lang="en-US" altLang="zh-CN" baseline="-25000">
                <a:sym typeface="+mn-ea"/>
              </a:rPr>
              <a:t>m</a:t>
            </a:r>
            <a:r>
              <a:rPr lang="en-US" altLang="zh-CN"/>
              <a:t>)</a:t>
            </a:r>
            <a:r>
              <a:rPr lang="zh-CN" altLang="en-US"/>
              <a:t>是我们最终的最优解，那么根据</a:t>
            </a:r>
            <a:r>
              <a:rPr lang="en-US" altLang="zh-CN"/>
              <a:t>KKT</a:t>
            </a:r>
            <a:r>
              <a:rPr lang="zh-CN" altLang="en-US"/>
              <a:t>条件我们可以计算出</a:t>
            </a:r>
            <a:r>
              <a:rPr lang="en-US" altLang="zh-CN"/>
              <a:t>w</a:t>
            </a:r>
            <a:r>
              <a:rPr lang="zh-CN" altLang="en-US"/>
              <a:t>和</a:t>
            </a:r>
            <a:r>
              <a:rPr lang="en-US" altLang="zh-CN"/>
              <a:t>b</a:t>
            </a:r>
            <a:r>
              <a:rPr lang="zh-CN" altLang="en-US"/>
              <a:t>的最优解，如下：</a:t>
            </a:r>
            <a:endParaRPr lang="zh-CN" altLang="en-US"/>
          </a:p>
          <a:p>
            <a:endParaRPr lang="zh-CN" altLang="en-US"/>
          </a:p>
          <a:p>
            <a:endParaRPr lang="zh-CN" altLang="en-US"/>
          </a:p>
          <a:p>
            <a:r>
              <a:rPr lang="zh-CN" altLang="en-US"/>
              <a:t> 进而我们可以得到最终的分离超平面为</a:t>
            </a:r>
            <a:r>
              <a:rPr lang="en-US" altLang="zh-CN"/>
              <a:t>: </a:t>
            </a:r>
            <a:endParaRPr lang="en-US" altLang="zh-CN"/>
          </a:p>
        </p:txBody>
      </p:sp>
      <p:sp>
        <p:nvSpPr>
          <p:cNvPr id="4" name="标题 3"/>
          <p:cNvSpPr>
            <a:spLocks noGrp="1"/>
          </p:cNvSpPr>
          <p:nvPr>
            <p:ph type="title"/>
          </p:nvPr>
        </p:nvSpPr>
        <p:spPr/>
        <p:txBody>
          <a:bodyPr/>
          <a:p>
            <a:r>
              <a:rPr lang="en-US" altLang="zh-CN"/>
              <a:t>SMO</a:t>
            </a:r>
            <a:endParaRPr lang="en-US" altLang="zh-CN"/>
          </a:p>
        </p:txBody>
      </p:sp>
      <p:graphicFrame>
        <p:nvGraphicFramePr>
          <p:cNvPr id="5" name="对象 4">
            <a:hlinkClick r:id="" action="ppaction://ole?verb="/>
          </p:cNvPr>
          <p:cNvGraphicFramePr>
            <a:graphicFrameLocks noChangeAspect="1"/>
          </p:cNvGraphicFramePr>
          <p:nvPr/>
        </p:nvGraphicFramePr>
        <p:xfrm>
          <a:off x="1707379" y="2805616"/>
          <a:ext cx="2908396" cy="1267860"/>
        </p:xfrm>
        <a:graphic>
          <a:graphicData uri="http://schemas.openxmlformats.org/presentationml/2006/ole">
            <mc:AlternateContent xmlns:mc="http://schemas.openxmlformats.org/markup-compatibility/2006">
              <mc:Choice xmlns:v="urn:schemas-microsoft-com:vml" Requires="v">
                <p:oleObj spid="_x0000_s10241" name="" r:id="rId1" imgW="990600" imgH="431800" progId="Equation.KSEE3">
                  <p:embed/>
                </p:oleObj>
              </mc:Choice>
              <mc:Fallback>
                <p:oleObj name="" r:id="rId1" imgW="990600" imgH="431800" progId="Equation.KSEE3">
                  <p:embed/>
                  <p:pic>
                    <p:nvPicPr>
                      <p:cNvPr id="0" name="图片 10240"/>
                      <p:cNvPicPr/>
                      <p:nvPr/>
                    </p:nvPicPr>
                    <p:blipFill>
                      <a:blip r:embed="rId2"/>
                      <a:stretch>
                        <a:fillRect/>
                      </a:stretch>
                    </p:blipFill>
                    <p:spPr>
                      <a:xfrm>
                        <a:off x="1707379" y="2805616"/>
                        <a:ext cx="2908396" cy="126786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908456" y="2784030"/>
          <a:ext cx="4507665" cy="1289446"/>
        </p:xfrm>
        <a:graphic>
          <a:graphicData uri="http://schemas.openxmlformats.org/presentationml/2006/ole">
            <mc:AlternateContent xmlns:mc="http://schemas.openxmlformats.org/markup-compatibility/2006">
              <mc:Choice xmlns:v="urn:schemas-microsoft-com:vml" Requires="v">
                <p:oleObj spid="_x0000_s14338" name="" r:id="rId3" imgW="1511300" imgH="431800" progId="Equation.KSEE3">
                  <p:embed/>
                </p:oleObj>
              </mc:Choice>
              <mc:Fallback>
                <p:oleObj name="" r:id="rId3" imgW="1511300" imgH="431800" progId="Equation.KSEE3">
                  <p:embed/>
                  <p:pic>
                    <p:nvPicPr>
                      <p:cNvPr id="0" name="图片 14337"/>
                      <p:cNvPicPr/>
                      <p:nvPr/>
                    </p:nvPicPr>
                    <p:blipFill>
                      <a:blip r:embed="rId4"/>
                      <a:stretch>
                        <a:fillRect/>
                      </a:stretch>
                    </p:blipFill>
                    <p:spPr>
                      <a:xfrm>
                        <a:off x="4908456" y="2784030"/>
                        <a:ext cx="4507665" cy="1289446"/>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690155" y="4774382"/>
          <a:ext cx="6343745" cy="1225958"/>
        </p:xfrm>
        <a:graphic>
          <a:graphicData uri="http://schemas.openxmlformats.org/presentationml/2006/ole">
            <mc:AlternateContent xmlns:mc="http://schemas.openxmlformats.org/markup-compatibility/2006">
              <mc:Choice xmlns:v="urn:schemas-microsoft-com:vml" Requires="v">
                <p:oleObj spid="_x0000_s2049" name="" r:id="rId5" imgW="2234565" imgH="431800" progId="Equation.KSEE3">
                  <p:embed/>
                </p:oleObj>
              </mc:Choice>
              <mc:Fallback>
                <p:oleObj name="" r:id="rId5" imgW="2234565" imgH="431800" progId="Equation.KSEE3">
                  <p:embed/>
                  <p:pic>
                    <p:nvPicPr>
                      <p:cNvPr id="0" name="图片 2048"/>
                      <p:cNvPicPr/>
                      <p:nvPr/>
                    </p:nvPicPr>
                    <p:blipFill>
                      <a:blip r:embed="rId6"/>
                      <a:stretch>
                        <a:fillRect/>
                      </a:stretch>
                    </p:blipFill>
                    <p:spPr>
                      <a:xfrm>
                        <a:off x="2690155" y="4774382"/>
                        <a:ext cx="6343745" cy="122595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7690" y="728345"/>
            <a:ext cx="10786110" cy="5448935"/>
          </a:xfrm>
        </p:spPr>
        <p:txBody>
          <a:bodyPr/>
          <a:p>
            <a:r>
              <a:rPr lang="en-US" altLang="zh-CN"/>
              <a:t> </a:t>
            </a:r>
            <a:r>
              <a:rPr lang="zh-CN" altLang="en-US"/>
              <a:t>拉格朗日乘子法和</a:t>
            </a:r>
            <a:r>
              <a:rPr lang="en-US" altLang="zh-CN"/>
              <a:t>KKT</a:t>
            </a:r>
            <a:r>
              <a:rPr lang="zh-CN" altLang="en-US"/>
              <a:t>的对偶互补条件为：</a:t>
            </a:r>
            <a:endParaRPr lang="zh-CN" altLang="en-US"/>
          </a:p>
          <a:p>
            <a:endParaRPr lang="zh-CN" altLang="en-US"/>
          </a:p>
          <a:p>
            <a:r>
              <a:rPr lang="zh-CN" altLang="en-US"/>
              <a:t> </a:t>
            </a:r>
            <a:r>
              <a:rPr lang="en-US" altLang="zh-CN"/>
              <a:t>β</a:t>
            </a:r>
            <a:r>
              <a:rPr lang="zh-CN" altLang="en-US"/>
              <a:t>、</a:t>
            </a:r>
            <a:r>
              <a:rPr lang="en-US" altLang="zh-CN"/>
              <a:t>μ</a:t>
            </a:r>
            <a:r>
              <a:rPr lang="zh-CN" altLang="en-US"/>
              <a:t>和</a:t>
            </a:r>
            <a:r>
              <a:rPr lang="en-US" altLang="zh-CN"/>
              <a:t>C</a:t>
            </a:r>
            <a:r>
              <a:rPr lang="zh-CN" altLang="en-US"/>
              <a:t>之间的关系为：</a:t>
            </a:r>
            <a:endParaRPr lang="en-US" altLang="zh-CN"/>
          </a:p>
          <a:p>
            <a:r>
              <a:rPr lang="zh-CN" altLang="en-US"/>
              <a:t> 根据这个对偶互补条件，我们有如下关系式：</a:t>
            </a:r>
            <a:endParaRPr lang="zh-CN" altLang="en-US"/>
          </a:p>
        </p:txBody>
      </p:sp>
      <p:sp>
        <p:nvSpPr>
          <p:cNvPr id="4" name="标题 3"/>
          <p:cNvSpPr>
            <a:spLocks noGrp="1"/>
          </p:cNvSpPr>
          <p:nvPr>
            <p:ph type="title"/>
          </p:nvPr>
        </p:nvSpPr>
        <p:spPr/>
        <p:txBody>
          <a:bodyPr/>
          <a:p>
            <a:r>
              <a:rPr lang="en-US" altLang="zh-CN"/>
              <a:t>SMO</a:t>
            </a:r>
            <a:endParaRPr lang="en-US" altLang="zh-CN"/>
          </a:p>
        </p:txBody>
      </p:sp>
      <p:graphicFrame>
        <p:nvGraphicFramePr>
          <p:cNvPr id="5" name="对象 4">
            <a:hlinkClick r:id="" action="ppaction://ole?verb="/>
          </p:cNvPr>
          <p:cNvGraphicFramePr>
            <a:graphicFrameLocks noChangeAspect="1"/>
          </p:cNvGraphicFramePr>
          <p:nvPr/>
        </p:nvGraphicFramePr>
        <p:xfrm>
          <a:off x="2125773" y="1502116"/>
          <a:ext cx="4760348" cy="650754"/>
        </p:xfrm>
        <a:graphic>
          <a:graphicData uri="http://schemas.openxmlformats.org/presentationml/2006/ole">
            <mc:AlternateContent xmlns:mc="http://schemas.openxmlformats.org/markup-compatibility/2006">
              <mc:Choice xmlns:v="urn:schemas-microsoft-com:vml" Requires="v">
                <p:oleObj spid="_x0000_s3073" name="" r:id="rId1" imgW="1765300" imgH="241300" progId="Equation.KSEE3">
                  <p:embed/>
                </p:oleObj>
              </mc:Choice>
              <mc:Fallback>
                <p:oleObj name="" r:id="rId1" imgW="1765300" imgH="241300" progId="Equation.KSEE3">
                  <p:embed/>
                  <p:pic>
                    <p:nvPicPr>
                      <p:cNvPr id="0" name="图片 3072"/>
                      <p:cNvPicPr/>
                      <p:nvPr/>
                    </p:nvPicPr>
                    <p:blipFill>
                      <a:blip r:embed="rId2"/>
                      <a:stretch>
                        <a:fillRect/>
                      </a:stretch>
                    </p:blipFill>
                    <p:spPr>
                      <a:xfrm>
                        <a:off x="2125773" y="1502116"/>
                        <a:ext cx="4760348" cy="650754"/>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207374" y="1502116"/>
          <a:ext cx="1481816" cy="650754"/>
        </p:xfrm>
        <a:graphic>
          <a:graphicData uri="http://schemas.openxmlformats.org/presentationml/2006/ole">
            <mc:AlternateContent xmlns:mc="http://schemas.openxmlformats.org/markup-compatibility/2006">
              <mc:Choice xmlns:v="urn:schemas-microsoft-com:vml" Requires="v">
                <p:oleObj spid="_x0000_s3074" name="" r:id="rId3" imgW="520700" imgH="228600" progId="Equation.KSEE3">
                  <p:embed/>
                </p:oleObj>
              </mc:Choice>
              <mc:Fallback>
                <p:oleObj name="" r:id="rId3" imgW="520700" imgH="228600" progId="Equation.KSEE3">
                  <p:embed/>
                  <p:pic>
                    <p:nvPicPr>
                      <p:cNvPr id="0" name="图片 3073"/>
                      <p:cNvPicPr/>
                      <p:nvPr/>
                    </p:nvPicPr>
                    <p:blipFill>
                      <a:blip r:embed="rId4"/>
                      <a:stretch>
                        <a:fillRect/>
                      </a:stretch>
                    </p:blipFill>
                    <p:spPr>
                      <a:xfrm>
                        <a:off x="7207374" y="1502116"/>
                        <a:ext cx="1481816" cy="650754"/>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84431" y="2407794"/>
          <a:ext cx="2323035" cy="573299"/>
        </p:xfrm>
        <a:graphic>
          <a:graphicData uri="http://schemas.openxmlformats.org/presentationml/2006/ole">
            <mc:AlternateContent xmlns:mc="http://schemas.openxmlformats.org/markup-compatibility/2006">
              <mc:Choice xmlns:v="urn:schemas-microsoft-com:vml" Requires="v">
                <p:oleObj spid="_x0000_s18433" name="" r:id="rId5" imgW="927100" imgH="228600" progId="Equation.KSEE3">
                  <p:embed/>
                </p:oleObj>
              </mc:Choice>
              <mc:Fallback>
                <p:oleObj name="" r:id="rId5" imgW="927100" imgH="228600" progId="Equation.KSEE3">
                  <p:embed/>
                  <p:pic>
                    <p:nvPicPr>
                      <p:cNvPr id="0" name="图片 18432"/>
                      <p:cNvPicPr/>
                      <p:nvPr/>
                    </p:nvPicPr>
                    <p:blipFill>
                      <a:blip r:embed="rId6"/>
                      <a:stretch>
                        <a:fillRect/>
                      </a:stretch>
                    </p:blipFill>
                    <p:spPr>
                      <a:xfrm>
                        <a:off x="4884431" y="2407794"/>
                        <a:ext cx="2323035" cy="573299"/>
                      </a:xfrm>
                      <a:prstGeom prst="rect">
                        <a:avLst/>
                      </a:prstGeom>
                    </p:spPr>
                  </p:pic>
                </p:oleObj>
              </mc:Fallback>
            </mc:AlternateContent>
          </a:graphicData>
        </a:graphic>
      </p:graphicFrame>
      <p:grpSp>
        <p:nvGrpSpPr>
          <p:cNvPr id="13" name="组合 12"/>
          <p:cNvGrpSpPr/>
          <p:nvPr/>
        </p:nvGrpSpPr>
        <p:grpSpPr>
          <a:xfrm>
            <a:off x="382998" y="3931233"/>
            <a:ext cx="6407245" cy="2280545"/>
            <a:chOff x="660" y="5934"/>
            <a:chExt cx="11043" cy="3464"/>
          </a:xfrm>
        </p:grpSpPr>
        <p:graphicFrame>
          <p:nvGraphicFramePr>
            <p:cNvPr id="8" name="对象 7">
              <a:hlinkClick r:id="" action="ppaction://ole?verb="/>
            </p:cNvPr>
            <p:cNvGraphicFramePr>
              <a:graphicFrameLocks noChangeAspect="1"/>
            </p:cNvGraphicFramePr>
            <p:nvPr/>
          </p:nvGraphicFramePr>
          <p:xfrm>
            <a:off x="683" y="5934"/>
            <a:ext cx="10103" cy="870"/>
          </p:xfrm>
          <a:graphic>
            <a:graphicData uri="http://schemas.openxmlformats.org/presentationml/2006/ole">
              <mc:AlternateContent xmlns:mc="http://schemas.openxmlformats.org/markup-compatibility/2006">
                <mc:Choice xmlns:v="urn:schemas-microsoft-com:vml" Requires="v">
                  <p:oleObj spid="_x0000_s3075" name="" r:id="rId7" imgW="2806700" imgH="241300" progId="Equation.KSEE3">
                    <p:embed/>
                  </p:oleObj>
                </mc:Choice>
                <mc:Fallback>
                  <p:oleObj name="" r:id="rId7" imgW="2806700" imgH="241300" progId="Equation.KSEE3">
                    <p:embed/>
                    <p:pic>
                      <p:nvPicPr>
                        <p:cNvPr id="0" name="图片 3074"/>
                        <p:cNvPicPr/>
                        <p:nvPr/>
                      </p:nvPicPr>
                      <p:blipFill>
                        <a:blip r:embed="rId8"/>
                        <a:stretch>
                          <a:fillRect/>
                        </a:stretch>
                      </p:blipFill>
                      <p:spPr>
                        <a:xfrm>
                          <a:off x="683" y="5934"/>
                          <a:ext cx="10103" cy="87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83" y="7231"/>
            <a:ext cx="11020" cy="869"/>
          </p:xfrm>
          <a:graphic>
            <a:graphicData uri="http://schemas.openxmlformats.org/presentationml/2006/ole">
              <mc:AlternateContent xmlns:mc="http://schemas.openxmlformats.org/markup-compatibility/2006">
                <mc:Choice xmlns:v="urn:schemas-microsoft-com:vml" Requires="v">
                  <p:oleObj spid="_x0000_s2" name="" r:id="rId9" imgW="3060065" imgH="241300" progId="Equation.KSEE3">
                    <p:embed/>
                  </p:oleObj>
                </mc:Choice>
                <mc:Fallback>
                  <p:oleObj name="" r:id="rId9" imgW="3060065" imgH="241300" progId="Equation.KSEE3">
                    <p:embed/>
                    <p:pic>
                      <p:nvPicPr>
                        <p:cNvPr id="0" name="图片 3074"/>
                        <p:cNvPicPr/>
                        <p:nvPr/>
                      </p:nvPicPr>
                      <p:blipFill>
                        <a:blip r:embed="rId10"/>
                        <a:stretch>
                          <a:fillRect/>
                        </a:stretch>
                      </p:blipFill>
                      <p:spPr>
                        <a:xfrm>
                          <a:off x="683" y="7231"/>
                          <a:ext cx="11020" cy="869"/>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60" y="8528"/>
            <a:ext cx="10241" cy="870"/>
          </p:xfrm>
          <a:graphic>
            <a:graphicData uri="http://schemas.openxmlformats.org/presentationml/2006/ole">
              <mc:AlternateContent xmlns:mc="http://schemas.openxmlformats.org/markup-compatibility/2006">
                <mc:Choice xmlns:v="urn:schemas-microsoft-com:vml" Requires="v">
                  <p:oleObj spid="_x0000_s12" name="" r:id="rId11" imgW="2844800" imgH="241300" progId="Equation.KSEE3">
                    <p:embed/>
                  </p:oleObj>
                </mc:Choice>
                <mc:Fallback>
                  <p:oleObj name="" r:id="rId11" imgW="2844800" imgH="241300" progId="Equation.KSEE3">
                    <p:embed/>
                    <p:pic>
                      <p:nvPicPr>
                        <p:cNvPr id="0" name="图片 3074"/>
                        <p:cNvPicPr/>
                        <p:nvPr/>
                      </p:nvPicPr>
                      <p:blipFill>
                        <a:blip r:embed="rId12"/>
                        <a:stretch>
                          <a:fillRect/>
                        </a:stretch>
                      </p:blipFill>
                      <p:spPr>
                        <a:xfrm>
                          <a:off x="660" y="8528"/>
                          <a:ext cx="10241" cy="870"/>
                        </a:xfrm>
                        <a:prstGeom prst="rect">
                          <a:avLst/>
                        </a:prstGeom>
                      </p:spPr>
                    </p:pic>
                  </p:oleObj>
                </mc:Fallback>
              </mc:AlternateContent>
            </a:graphicData>
          </a:graphic>
        </p:graphicFrame>
      </p:grpSp>
      <p:graphicFrame>
        <p:nvGraphicFramePr>
          <p:cNvPr id="14" name="对象 13">
            <a:hlinkClick r:id="" action="ppaction://ole?verb="/>
          </p:cNvPr>
          <p:cNvGraphicFramePr>
            <a:graphicFrameLocks noChangeAspect="1"/>
          </p:cNvGraphicFramePr>
          <p:nvPr/>
        </p:nvGraphicFramePr>
        <p:xfrm>
          <a:off x="6828337" y="3865799"/>
          <a:ext cx="1280558" cy="1024065"/>
        </p:xfrm>
        <a:graphic>
          <a:graphicData uri="http://schemas.openxmlformats.org/presentationml/2006/ole">
            <mc:AlternateContent xmlns:mc="http://schemas.openxmlformats.org/markup-compatibility/2006">
              <mc:Choice xmlns:v="urn:schemas-microsoft-com:vml" Requires="v">
                <p:oleObj spid="_x0000_s3076" name="" r:id="rId13" imgW="190500" imgH="152400" progId="Equation.KSEE3">
                  <p:embed/>
                </p:oleObj>
              </mc:Choice>
              <mc:Fallback>
                <p:oleObj name="" r:id="rId13" imgW="190500" imgH="152400" progId="Equation.KSEE3">
                  <p:embed/>
                  <p:pic>
                    <p:nvPicPr>
                      <p:cNvPr id="0" name="图片 3075"/>
                      <p:cNvPicPr/>
                      <p:nvPr/>
                    </p:nvPicPr>
                    <p:blipFill>
                      <a:blip r:embed="rId14"/>
                      <a:stretch>
                        <a:fillRect/>
                      </a:stretch>
                    </p:blipFill>
                    <p:spPr>
                      <a:xfrm>
                        <a:off x="6828337" y="3865799"/>
                        <a:ext cx="1280558" cy="1024065"/>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6647395" y="4725430"/>
          <a:ext cx="5496177" cy="1954803"/>
        </p:xfrm>
        <a:graphic>
          <a:graphicData uri="http://schemas.openxmlformats.org/presentationml/2006/ole">
            <mc:AlternateContent xmlns:mc="http://schemas.openxmlformats.org/markup-compatibility/2006">
              <mc:Choice xmlns:v="urn:schemas-microsoft-com:vml" Requires="v">
                <p:oleObj spid="_x0000_s3077" name="" r:id="rId15" imgW="2286000" imgH="812800" progId="Equation.KSEE3">
                  <p:embed/>
                </p:oleObj>
              </mc:Choice>
              <mc:Fallback>
                <p:oleObj name="" r:id="rId15" imgW="2286000" imgH="812800" progId="Equation.KSEE3">
                  <p:embed/>
                  <p:pic>
                    <p:nvPicPr>
                      <p:cNvPr id="0" name="图片 3076"/>
                      <p:cNvPicPr/>
                      <p:nvPr/>
                    </p:nvPicPr>
                    <p:blipFill>
                      <a:blip r:embed="rId16"/>
                      <a:stretch>
                        <a:fillRect/>
                      </a:stretch>
                    </p:blipFill>
                    <p:spPr>
                      <a:xfrm>
                        <a:off x="6647395" y="4725430"/>
                        <a:ext cx="5496177" cy="1954803"/>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4495" y="833755"/>
            <a:ext cx="10949305" cy="5343525"/>
          </a:xfrm>
        </p:spPr>
        <p:txBody>
          <a:bodyPr>
            <a:normAutofit lnSpcReduction="10000"/>
          </a:bodyPr>
          <a:p>
            <a:r>
              <a:rPr lang="en-US" altLang="zh-CN"/>
              <a:t> </a:t>
            </a:r>
            <a:r>
              <a:rPr lang="zh-CN" altLang="en-US"/>
              <a:t>也就是说我们找出的最优的分割超平面必须满足下列的</a:t>
            </a:r>
            <a:r>
              <a:rPr lang="zh-CN" altLang="en-US" b="1"/>
              <a:t>目标条件</a:t>
            </a:r>
            <a:r>
              <a:rPr lang="en-US" altLang="zh-CN"/>
              <a:t>(g(x)): </a:t>
            </a:r>
            <a:endParaRPr lang="en-US" altLang="zh-CN"/>
          </a:p>
          <a:p>
            <a:endParaRPr lang="zh-CN" altLang="en-US"/>
          </a:p>
          <a:p>
            <a:endParaRPr lang="zh-CN" altLang="en-US"/>
          </a:p>
          <a:p>
            <a:endParaRPr lang="zh-CN" altLang="en-US"/>
          </a:p>
          <a:p>
            <a:r>
              <a:rPr lang="zh-CN" altLang="en-US"/>
              <a:t> 拉格朗日对偶化要求的两个</a:t>
            </a:r>
            <a:r>
              <a:rPr lang="zh-CN" altLang="en-US" b="1"/>
              <a:t>限制的初始条件</a:t>
            </a:r>
            <a:r>
              <a:rPr lang="zh-CN" altLang="en-US"/>
              <a:t>为：</a:t>
            </a:r>
            <a:endParaRPr lang="en-US" altLang="zh-CN"/>
          </a:p>
        </p:txBody>
      </p:sp>
      <p:sp>
        <p:nvSpPr>
          <p:cNvPr id="4" name="标题 3"/>
          <p:cNvSpPr>
            <a:spLocks noGrp="1"/>
          </p:cNvSpPr>
          <p:nvPr>
            <p:ph type="title"/>
          </p:nvPr>
        </p:nvSpPr>
        <p:spPr/>
        <p:txBody>
          <a:bodyPr/>
          <a:p>
            <a:r>
              <a:rPr lang="en-US" altLang="zh-CN"/>
              <a:t>SMO</a:t>
            </a:r>
            <a:endParaRPr lang="en-US" altLang="zh-CN"/>
          </a:p>
        </p:txBody>
      </p:sp>
      <p:graphicFrame>
        <p:nvGraphicFramePr>
          <p:cNvPr id="5" name="对象 4">
            <a:hlinkClick r:id="" action="ppaction://ole?verb="/>
          </p:cNvPr>
          <p:cNvGraphicFramePr>
            <a:graphicFrameLocks noChangeAspect="1"/>
          </p:cNvGraphicFramePr>
          <p:nvPr/>
        </p:nvGraphicFramePr>
        <p:xfrm>
          <a:off x="4757420" y="4986020"/>
          <a:ext cx="3643630" cy="1722120"/>
        </p:xfrm>
        <a:graphic>
          <a:graphicData uri="http://schemas.openxmlformats.org/presentationml/2006/ole">
            <mc:AlternateContent xmlns:mc="http://schemas.openxmlformats.org/markup-compatibility/2006">
              <mc:Choice xmlns:v="urn:schemas-microsoft-com:vml" Requires="v">
                <p:oleObj spid="_x0000_s20481" name="" r:id="rId1" imgW="1397000" imgH="660400" progId="Equation.KSEE3">
                  <p:embed/>
                </p:oleObj>
              </mc:Choice>
              <mc:Fallback>
                <p:oleObj name="" r:id="rId1" imgW="1397000" imgH="660400" progId="Equation.KSEE3">
                  <p:embed/>
                  <p:pic>
                    <p:nvPicPr>
                      <p:cNvPr id="0" name="图片 20480"/>
                      <p:cNvPicPr/>
                      <p:nvPr/>
                    </p:nvPicPr>
                    <p:blipFill>
                      <a:blip r:embed="rId2"/>
                      <a:stretch>
                        <a:fillRect/>
                      </a:stretch>
                    </p:blipFill>
                    <p:spPr>
                      <a:xfrm>
                        <a:off x="4757420" y="4986020"/>
                        <a:ext cx="3643630" cy="172212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735888" y="1626567"/>
          <a:ext cx="7405904" cy="2634127"/>
        </p:xfrm>
        <a:graphic>
          <a:graphicData uri="http://schemas.openxmlformats.org/presentationml/2006/ole">
            <mc:AlternateContent xmlns:mc="http://schemas.openxmlformats.org/markup-compatibility/2006">
              <mc:Choice xmlns:v="urn:schemas-microsoft-com:vml" Requires="v">
                <p:oleObj spid="_x0000_s6" name="" r:id="rId3" imgW="2286000" imgH="812800" progId="Equation.KSEE3">
                  <p:embed/>
                </p:oleObj>
              </mc:Choice>
              <mc:Fallback>
                <p:oleObj name="" r:id="rId3" imgW="2286000" imgH="812800" progId="Equation.KSEE3">
                  <p:embed/>
                  <p:pic>
                    <p:nvPicPr>
                      <p:cNvPr id="0" name="图片 3076"/>
                      <p:cNvPicPr/>
                      <p:nvPr/>
                    </p:nvPicPr>
                    <p:blipFill>
                      <a:blip r:embed="rId4"/>
                      <a:stretch>
                        <a:fillRect/>
                      </a:stretch>
                    </p:blipFill>
                    <p:spPr>
                      <a:xfrm>
                        <a:off x="1735888" y="1626567"/>
                        <a:ext cx="7405904" cy="263412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20065" y="1027430"/>
            <a:ext cx="10833735" cy="5149850"/>
          </a:xfrm>
        </p:spPr>
        <p:txBody>
          <a:bodyPr/>
          <a:p>
            <a:r>
              <a:rPr lang="en-US" altLang="zh-CN"/>
              <a:t> </a:t>
            </a:r>
            <a:r>
              <a:rPr lang="zh-CN" altLang="en-US"/>
              <a:t>从而可以得到解决问题的思路如下：</a:t>
            </a:r>
            <a:endParaRPr lang="zh-CN" altLang="en-US"/>
          </a:p>
          <a:p>
            <a:pPr lvl="1"/>
            <a:r>
              <a:rPr lang="zh-CN" altLang="en-US"/>
              <a:t> 首先，初始化后一个</a:t>
            </a:r>
            <a:r>
              <a:rPr lang="en-US" altLang="zh-CN"/>
              <a:t>β</a:t>
            </a:r>
            <a:r>
              <a:rPr lang="zh-CN" altLang="en-US"/>
              <a:t>值，让它满足对偶问题的两个</a:t>
            </a:r>
            <a:r>
              <a:rPr lang="zh-CN" altLang="en-US" b="1"/>
              <a:t>初始限制条件</a:t>
            </a:r>
            <a:r>
              <a:rPr lang="zh-CN" altLang="en-US"/>
              <a:t>；</a:t>
            </a:r>
            <a:endParaRPr lang="zh-CN" altLang="en-US"/>
          </a:p>
          <a:p>
            <a:pPr lvl="1"/>
            <a:r>
              <a:rPr lang="zh-CN" altLang="en-US"/>
              <a:t> 然后不断优化这个</a:t>
            </a:r>
            <a:r>
              <a:rPr lang="en-US" altLang="zh-CN"/>
              <a:t>β</a:t>
            </a:r>
            <a:r>
              <a:rPr lang="zh-CN" altLang="en-US"/>
              <a:t>值，使得由它确定的分割超平面满足</a:t>
            </a:r>
            <a:r>
              <a:rPr lang="en-US" altLang="zh-CN" b="1"/>
              <a:t>g(x)</a:t>
            </a:r>
            <a:r>
              <a:rPr lang="zh-CN" altLang="en-US" b="1"/>
              <a:t>目标条件</a:t>
            </a:r>
            <a:r>
              <a:rPr lang="zh-CN" altLang="en-US"/>
              <a:t>；而且在优化过程中，始终保证</a:t>
            </a:r>
            <a:r>
              <a:rPr lang="en-US" altLang="zh-CN"/>
              <a:t>β</a:t>
            </a:r>
            <a:r>
              <a:rPr lang="zh-CN" altLang="en-US"/>
              <a:t>值满足</a:t>
            </a:r>
            <a:r>
              <a:rPr lang="zh-CN" altLang="en-US" b="1"/>
              <a:t>初始限制条件</a:t>
            </a:r>
            <a:r>
              <a:rPr lang="zh-CN" altLang="en-US"/>
              <a:t>。</a:t>
            </a:r>
            <a:endParaRPr lang="zh-CN" altLang="en-US"/>
          </a:p>
          <a:p>
            <a:pPr lvl="1"/>
            <a:r>
              <a:rPr lang="en-US" altLang="zh-CN"/>
              <a:t> </a:t>
            </a:r>
            <a:r>
              <a:rPr lang="zh-CN" altLang="en-US"/>
              <a:t>备注：这个求解过程中，和传统的思路不太一样，不是对目标函数求最小值，而是让</a:t>
            </a:r>
            <a:r>
              <a:rPr lang="en-US" altLang="zh-CN" b="1"/>
              <a:t>g(x)</a:t>
            </a:r>
            <a:r>
              <a:rPr lang="zh-CN" altLang="en-US" b="1"/>
              <a:t>目标条件</a:t>
            </a:r>
            <a:r>
              <a:rPr lang="zh-CN" altLang="en-US"/>
              <a:t>尽可能的满足。</a:t>
            </a:r>
            <a:endParaRPr lang="zh-CN" altLang="en-US"/>
          </a:p>
        </p:txBody>
      </p:sp>
      <p:sp>
        <p:nvSpPr>
          <p:cNvPr id="4" name="标题 3"/>
          <p:cNvSpPr>
            <a:spLocks noGrp="1"/>
          </p:cNvSpPr>
          <p:nvPr>
            <p:ph type="title"/>
          </p:nvPr>
        </p:nvSpPr>
        <p:spPr/>
        <p:txBody>
          <a:bodyPr/>
          <a:p>
            <a:r>
              <a:rPr lang="en-US" altLang="zh-CN"/>
              <a:t>SMO</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46710" y="1123950"/>
            <a:ext cx="11381740" cy="5159375"/>
          </a:xfrm>
        </p:spPr>
        <p:txBody>
          <a:bodyPr>
            <a:normAutofit fontScale="80000"/>
          </a:bodyPr>
          <a:p>
            <a:r>
              <a:rPr lang="en-US" altLang="zh-CN"/>
              <a:t> </a:t>
            </a:r>
            <a:r>
              <a:rPr lang="zh-CN" altLang="en-US"/>
              <a:t>在这样一个过程中，到底如何优化这个</a:t>
            </a:r>
            <a:r>
              <a:rPr lang="en-US" altLang="zh-CN"/>
              <a:t>β</a:t>
            </a:r>
            <a:r>
              <a:rPr lang="zh-CN" altLang="en-US"/>
              <a:t>值呢？？？整理可以发现</a:t>
            </a:r>
            <a:r>
              <a:rPr lang="en-US" altLang="zh-CN"/>
              <a:t>β</a:t>
            </a:r>
            <a:r>
              <a:rPr lang="zh-CN" altLang="en-US"/>
              <a:t>值的优化必须遵循以下两个基本原则：</a:t>
            </a:r>
            <a:endParaRPr lang="zh-CN" altLang="en-US"/>
          </a:p>
          <a:p>
            <a:pPr lvl="1"/>
            <a:r>
              <a:rPr lang="zh-CN" altLang="en-US">
                <a:sym typeface="+mn-ea"/>
              </a:rPr>
              <a:t> 每次优化的时候，必须同时优化</a:t>
            </a:r>
            <a:r>
              <a:rPr lang="en-US" altLang="zh-CN">
                <a:sym typeface="+mn-ea"/>
              </a:rPr>
              <a:t>β</a:t>
            </a:r>
            <a:r>
              <a:rPr lang="zh-CN" altLang="en-US">
                <a:sym typeface="+mn-ea"/>
              </a:rPr>
              <a:t>的两个分量；因为如果只优化一个分量的话，新的</a:t>
            </a:r>
            <a:r>
              <a:rPr lang="en-US" altLang="zh-CN">
                <a:sym typeface="+mn-ea"/>
              </a:rPr>
              <a:t>β</a:t>
            </a:r>
            <a:r>
              <a:rPr lang="zh-CN" altLang="en-US">
                <a:sym typeface="+mn-ea"/>
              </a:rPr>
              <a:t>值就没法满足</a:t>
            </a:r>
            <a:r>
              <a:rPr lang="zh-CN" altLang="en-US" b="1">
                <a:sym typeface="+mn-ea"/>
              </a:rPr>
              <a:t>初始限制条件</a:t>
            </a:r>
            <a:r>
              <a:rPr lang="zh-CN" altLang="en-US">
                <a:sym typeface="+mn-ea"/>
              </a:rPr>
              <a:t>中的</a:t>
            </a:r>
            <a:r>
              <a:rPr lang="zh-CN" altLang="en-US" b="1">
                <a:sym typeface="+mn-ea"/>
              </a:rPr>
              <a:t>等式约束条件</a:t>
            </a:r>
            <a:r>
              <a:rPr lang="zh-CN" altLang="en-US">
                <a:sym typeface="+mn-ea"/>
              </a:rPr>
              <a:t>了。</a:t>
            </a:r>
            <a:endParaRPr lang="zh-CN" altLang="en-US"/>
          </a:p>
          <a:p>
            <a:pPr lvl="1"/>
            <a:r>
              <a:rPr lang="zh-CN" altLang="en-US">
                <a:sym typeface="+mn-ea"/>
              </a:rPr>
              <a:t> 每次优化的两个分量应该是违反</a:t>
            </a:r>
            <a:r>
              <a:rPr lang="en-US" altLang="zh-CN" b="1">
                <a:sym typeface="+mn-ea"/>
              </a:rPr>
              <a:t>g(x)</a:t>
            </a:r>
            <a:r>
              <a:rPr lang="zh-CN" altLang="en-US" b="1">
                <a:sym typeface="+mn-ea"/>
              </a:rPr>
              <a:t>目标条件</a:t>
            </a:r>
            <a:r>
              <a:rPr lang="zh-CN" altLang="en-US">
                <a:sym typeface="+mn-ea"/>
              </a:rPr>
              <a:t>比较多的。也就是说，本来应当是大于等于</a:t>
            </a:r>
            <a:r>
              <a:rPr lang="en-US" altLang="zh-CN">
                <a:sym typeface="+mn-ea"/>
              </a:rPr>
              <a:t>1</a:t>
            </a:r>
            <a:r>
              <a:rPr lang="zh-CN" altLang="en-US">
                <a:sym typeface="+mn-ea"/>
              </a:rPr>
              <a:t>的，越是小于</a:t>
            </a:r>
            <a:r>
              <a:rPr lang="en-US" altLang="zh-CN">
                <a:sym typeface="+mn-ea"/>
              </a:rPr>
              <a:t>1</a:t>
            </a:r>
            <a:r>
              <a:rPr lang="zh-CN" altLang="en-US">
                <a:sym typeface="+mn-ea"/>
              </a:rPr>
              <a:t>违反</a:t>
            </a:r>
            <a:r>
              <a:rPr lang="en-US" altLang="zh-CN" b="1">
                <a:sym typeface="+mn-ea"/>
              </a:rPr>
              <a:t>g(x)</a:t>
            </a:r>
            <a:r>
              <a:rPr lang="zh-CN" altLang="en-US" b="1">
                <a:sym typeface="+mn-ea"/>
              </a:rPr>
              <a:t>目标条件</a:t>
            </a:r>
            <a:r>
              <a:rPr lang="zh-CN" altLang="en-US">
                <a:sym typeface="+mn-ea"/>
              </a:rPr>
              <a:t>就越多。</a:t>
            </a:r>
            <a:endParaRPr lang="zh-CN" altLang="en-US"/>
          </a:p>
          <a:p>
            <a:r>
              <a:rPr lang="zh-CN" altLang="en-US"/>
              <a:t> 或者换一种思路来理解，因为目标函数中存在</a:t>
            </a:r>
            <a:r>
              <a:rPr lang="en-US" altLang="zh-CN"/>
              <a:t>m</a:t>
            </a:r>
            <a:r>
              <a:rPr lang="zh-CN" altLang="en-US"/>
              <a:t>个变量，直接优化比较难，利用启发式的方法</a:t>
            </a:r>
            <a:r>
              <a:rPr lang="en-US" altLang="zh-CN"/>
              <a:t>/EM</a:t>
            </a:r>
            <a:r>
              <a:rPr lang="zh-CN" altLang="en-US"/>
              <a:t>算法的思想，每次优化的时候，只优化两个变量，将其它的变量看成常数项，这样</a:t>
            </a:r>
            <a:r>
              <a:rPr lang="en-US" altLang="zh-CN"/>
              <a:t>SMO</a:t>
            </a:r>
            <a:r>
              <a:rPr lang="zh-CN" altLang="en-US"/>
              <a:t>算法就将一个复杂的优化算法转换为一个比较简单的两变量优化问题了。</a:t>
            </a:r>
            <a:endParaRPr lang="zh-CN" altLang="en-US"/>
          </a:p>
        </p:txBody>
      </p:sp>
      <p:sp>
        <p:nvSpPr>
          <p:cNvPr id="4" name="标题 3"/>
          <p:cNvSpPr>
            <a:spLocks noGrp="1"/>
          </p:cNvSpPr>
          <p:nvPr>
            <p:ph type="title"/>
          </p:nvPr>
        </p:nvSpPr>
        <p:spPr/>
        <p:txBody>
          <a:bodyPr/>
          <a:p>
            <a:r>
              <a:rPr lang="en-US" altLang="zh-CN"/>
              <a:t>SMO</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认为</a:t>
            </a:r>
            <a:r>
              <a:rPr lang="en-US" altLang="zh-CN"/>
              <a:t>β</a:t>
            </a:r>
            <a:r>
              <a:rPr lang="en-US" altLang="zh-CN" baseline="-25000"/>
              <a:t>1</a:t>
            </a:r>
            <a:r>
              <a:rPr lang="zh-CN" altLang="en-US"/>
              <a:t>、</a:t>
            </a:r>
            <a:r>
              <a:rPr lang="en-US" altLang="zh-CN"/>
              <a:t>β</a:t>
            </a:r>
            <a:r>
              <a:rPr lang="en-US" altLang="zh-CN" baseline="-25000"/>
              <a:t>2</a:t>
            </a:r>
            <a:r>
              <a:rPr lang="zh-CN" altLang="en-US"/>
              <a:t>是变量，其它</a:t>
            </a:r>
            <a:r>
              <a:rPr lang="en-US" altLang="zh-CN"/>
              <a:t>β</a:t>
            </a:r>
            <a:r>
              <a:rPr lang="zh-CN" altLang="en-US"/>
              <a:t>值是常量，从而将目标函数转换如下</a:t>
            </a:r>
            <a:r>
              <a:rPr lang="en-US" altLang="zh-CN"/>
              <a:t>(C</a:t>
            </a:r>
            <a:r>
              <a:rPr lang="zh-CN" altLang="en-US"/>
              <a:t>是常数项</a:t>
            </a:r>
            <a:r>
              <a:rPr lang="en-US" altLang="zh-CN"/>
              <a:t>)</a:t>
            </a:r>
            <a:r>
              <a:rPr lang="zh-CN" altLang="en-US"/>
              <a:t>：</a:t>
            </a:r>
            <a:endParaRPr lang="zh-CN" altLang="en-US"/>
          </a:p>
        </p:txBody>
      </p:sp>
      <p:sp>
        <p:nvSpPr>
          <p:cNvPr id="4" name="标题 3"/>
          <p:cNvSpPr>
            <a:spLocks noGrp="1"/>
          </p:cNvSpPr>
          <p:nvPr>
            <p:ph type="title"/>
          </p:nvPr>
        </p:nvSpPr>
        <p:spPr/>
        <p:txBody>
          <a:bodyPr/>
          <a:p>
            <a:r>
              <a:rPr lang="en-US" altLang="zh-CN"/>
              <a:t>SMO</a:t>
            </a:r>
            <a:endParaRPr lang="en-US" altLang="zh-CN"/>
          </a:p>
        </p:txBody>
      </p:sp>
      <p:graphicFrame>
        <p:nvGraphicFramePr>
          <p:cNvPr id="7" name="对象 6">
            <a:hlinkClick r:id="" action="ppaction://ole?verb="/>
          </p:cNvPr>
          <p:cNvGraphicFramePr>
            <a:graphicFrameLocks noChangeAspect="1"/>
          </p:cNvGraphicFramePr>
          <p:nvPr/>
        </p:nvGraphicFramePr>
        <p:xfrm>
          <a:off x="9645945" y="845029"/>
          <a:ext cx="2065907" cy="504097"/>
        </p:xfrm>
        <a:graphic>
          <a:graphicData uri="http://schemas.openxmlformats.org/presentationml/2006/ole">
            <mc:AlternateContent xmlns:mc="http://schemas.openxmlformats.org/markup-compatibility/2006">
              <mc:Choice xmlns:v="urn:schemas-microsoft-com:vml" Requires="v">
                <p:oleObj spid="_x0000_s1025" name="" r:id="rId1" imgW="1041400" imgH="254000" progId="Equation.KSEE3">
                  <p:embed/>
                </p:oleObj>
              </mc:Choice>
              <mc:Fallback>
                <p:oleObj name="" r:id="rId1" imgW="1041400" imgH="254000" progId="Equation.KSEE3">
                  <p:embed/>
                  <p:pic>
                    <p:nvPicPr>
                      <p:cNvPr id="0" name="图片 1024"/>
                      <p:cNvPicPr/>
                      <p:nvPr/>
                    </p:nvPicPr>
                    <p:blipFill>
                      <a:blip r:embed="rId2"/>
                      <a:stretch>
                        <a:fillRect/>
                      </a:stretch>
                    </p:blipFill>
                    <p:spPr>
                      <a:xfrm>
                        <a:off x="9645945" y="845029"/>
                        <a:ext cx="2065907" cy="504097"/>
                      </a:xfrm>
                      <a:prstGeom prst="rect">
                        <a:avLst/>
                      </a:prstGeom>
                    </p:spPr>
                  </p:pic>
                </p:oleObj>
              </mc:Fallback>
            </mc:AlternateContent>
          </a:graphicData>
        </a:graphic>
      </p:graphicFrame>
      <p:grpSp>
        <p:nvGrpSpPr>
          <p:cNvPr id="6" name="组合 5"/>
          <p:cNvGrpSpPr/>
          <p:nvPr/>
        </p:nvGrpSpPr>
        <p:grpSpPr>
          <a:xfrm>
            <a:off x="6672791" y="53965"/>
            <a:ext cx="3082989" cy="1266590"/>
            <a:chOff x="3743" y="4010"/>
            <a:chExt cx="8147" cy="3376"/>
          </a:xfrm>
        </p:grpSpPr>
        <p:graphicFrame>
          <p:nvGraphicFramePr>
            <p:cNvPr id="12" name="对象 11">
              <a:hlinkClick r:id="" action="ppaction://ole?verb="/>
            </p:cNvPr>
            <p:cNvGraphicFramePr>
              <a:graphicFrameLocks noChangeAspect="1"/>
            </p:cNvGraphicFramePr>
            <p:nvPr/>
          </p:nvGraphicFramePr>
          <p:xfrm>
            <a:off x="3743" y="4010"/>
            <a:ext cx="8147" cy="2109"/>
          </p:xfrm>
          <a:graphic>
            <a:graphicData uri="http://schemas.openxmlformats.org/presentationml/2006/ole">
              <mc:AlternateContent xmlns:mc="http://schemas.openxmlformats.org/markup-compatibility/2006">
                <mc:Choice xmlns:v="urn:schemas-microsoft-com:vml" Requires="v">
                  <p:oleObj spid="_x0000_s12292" name="" r:id="rId3" imgW="2451100" imgH="634365" progId="Equation.KSEE3">
                    <p:embed/>
                  </p:oleObj>
                </mc:Choice>
                <mc:Fallback>
                  <p:oleObj name="" r:id="rId3" imgW="2451100" imgH="634365" progId="Equation.KSEE3">
                    <p:embed/>
                    <p:pic>
                      <p:nvPicPr>
                        <p:cNvPr id="0" name="图片 12291"/>
                        <p:cNvPicPr/>
                        <p:nvPr/>
                      </p:nvPicPr>
                      <p:blipFill>
                        <a:blip r:embed="rId4"/>
                        <a:stretch>
                          <a:fillRect/>
                        </a:stretch>
                      </p:blipFill>
                      <p:spPr>
                        <a:xfrm>
                          <a:off x="3743" y="4010"/>
                          <a:ext cx="8147" cy="2109"/>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4905" y="5321"/>
            <a:ext cx="4368" cy="2065"/>
          </p:xfrm>
          <a:graphic>
            <a:graphicData uri="http://schemas.openxmlformats.org/presentationml/2006/ole">
              <mc:AlternateContent xmlns:mc="http://schemas.openxmlformats.org/markup-compatibility/2006">
                <mc:Choice xmlns:v="urn:schemas-microsoft-com:vml" Requires="v">
                  <p:oleObj spid="_x0000_s20481" name="" r:id="rId5" imgW="1397000" imgH="660400" progId="Equation.KSEE3">
                    <p:embed/>
                  </p:oleObj>
                </mc:Choice>
                <mc:Fallback>
                  <p:oleObj name="" r:id="rId5" imgW="1397000" imgH="660400" progId="Equation.KSEE3">
                    <p:embed/>
                    <p:pic>
                      <p:nvPicPr>
                        <p:cNvPr id="0" name="图片 20480"/>
                        <p:cNvPicPr/>
                        <p:nvPr/>
                      </p:nvPicPr>
                      <p:blipFill>
                        <a:blip r:embed="rId6"/>
                        <a:stretch>
                          <a:fillRect/>
                        </a:stretch>
                      </p:blipFill>
                      <p:spPr>
                        <a:xfrm>
                          <a:off x="4905" y="5321"/>
                          <a:ext cx="4368" cy="2065"/>
                        </a:xfrm>
                        <a:prstGeom prst="rect">
                          <a:avLst/>
                        </a:prstGeom>
                      </p:spPr>
                    </p:pic>
                  </p:oleObj>
                </mc:Fallback>
              </mc:AlternateContent>
            </a:graphicData>
          </a:graphic>
        </p:graphicFrame>
      </p:grpSp>
      <p:grpSp>
        <p:nvGrpSpPr>
          <p:cNvPr id="13" name="组合 12"/>
          <p:cNvGrpSpPr/>
          <p:nvPr/>
        </p:nvGrpSpPr>
        <p:grpSpPr>
          <a:xfrm>
            <a:off x="60492" y="2777097"/>
            <a:ext cx="12071655" cy="2312877"/>
            <a:chOff x="253" y="3339"/>
            <a:chExt cx="19014" cy="3643"/>
          </a:xfrm>
        </p:grpSpPr>
        <p:graphicFrame>
          <p:nvGraphicFramePr>
            <p:cNvPr id="8" name="对象 7">
              <a:hlinkClick r:id="" action="ppaction://ole?verb="/>
            </p:cNvPr>
            <p:cNvGraphicFramePr>
              <a:graphicFrameLocks noChangeAspect="1"/>
            </p:cNvGraphicFramePr>
            <p:nvPr/>
          </p:nvGraphicFramePr>
          <p:xfrm>
            <a:off x="253" y="3339"/>
            <a:ext cx="19014" cy="1443"/>
          </p:xfrm>
          <a:graphic>
            <a:graphicData uri="http://schemas.openxmlformats.org/presentationml/2006/ole">
              <mc:AlternateContent xmlns:mc="http://schemas.openxmlformats.org/markup-compatibility/2006">
                <mc:Choice xmlns:v="urn:schemas-microsoft-com:vml" Requires="v">
                  <p:oleObj spid="_x0000_s4097" name="" r:id="rId7" imgW="5689600" imgH="431800" progId="Equation.KSEE3">
                    <p:embed/>
                  </p:oleObj>
                </mc:Choice>
                <mc:Fallback>
                  <p:oleObj name="" r:id="rId7" imgW="5689600" imgH="431800" progId="Equation.KSEE3">
                    <p:embed/>
                    <p:pic>
                      <p:nvPicPr>
                        <p:cNvPr id="0" name="图片 4096"/>
                        <p:cNvPicPr/>
                        <p:nvPr/>
                      </p:nvPicPr>
                      <p:blipFill>
                        <a:blip r:embed="rId8"/>
                        <a:stretch>
                          <a:fillRect/>
                        </a:stretch>
                      </p:blipFill>
                      <p:spPr>
                        <a:xfrm>
                          <a:off x="253" y="3339"/>
                          <a:ext cx="19014" cy="1443"/>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5235" y="5058"/>
            <a:ext cx="1085" cy="686"/>
          </p:xfrm>
          <a:graphic>
            <a:graphicData uri="http://schemas.openxmlformats.org/presentationml/2006/ole">
              <mc:AlternateContent xmlns:mc="http://schemas.openxmlformats.org/markup-compatibility/2006">
                <mc:Choice xmlns:v="urn:schemas-microsoft-com:vml" Requires="v">
                  <p:oleObj spid="_x0000_s4098" name="" r:id="rId9" imgW="241300" imgH="152400" progId="Equation.KSEE3">
                    <p:embed/>
                  </p:oleObj>
                </mc:Choice>
                <mc:Fallback>
                  <p:oleObj name="" r:id="rId9" imgW="241300" imgH="152400" progId="Equation.KSEE3">
                    <p:embed/>
                    <p:pic>
                      <p:nvPicPr>
                        <p:cNvPr id="0" name="图片 4097"/>
                        <p:cNvPicPr/>
                        <p:nvPr/>
                      </p:nvPicPr>
                      <p:blipFill>
                        <a:blip r:embed="rId10"/>
                        <a:stretch>
                          <a:fillRect/>
                        </a:stretch>
                      </p:blipFill>
                      <p:spPr>
                        <a:xfrm>
                          <a:off x="5235" y="5058"/>
                          <a:ext cx="1085" cy="686"/>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320" y="4581"/>
            <a:ext cx="6849" cy="2401"/>
          </p:xfrm>
          <a:graphic>
            <a:graphicData uri="http://schemas.openxmlformats.org/presentationml/2006/ole">
              <mc:AlternateContent xmlns:mc="http://schemas.openxmlformats.org/markup-compatibility/2006">
                <mc:Choice xmlns:v="urn:schemas-microsoft-com:vml" Requires="v">
                  <p:oleObj spid="_x0000_s11" name="" r:id="rId11" imgW="1866900" imgH="660400" progId="Equation.KSEE3">
                    <p:embed/>
                  </p:oleObj>
                </mc:Choice>
                <mc:Fallback>
                  <p:oleObj name="" r:id="rId11" imgW="1866900" imgH="660400" progId="Equation.KSEE3">
                    <p:embed/>
                    <p:pic>
                      <p:nvPicPr>
                        <p:cNvPr id="0" name="图片 20480"/>
                        <p:cNvPicPr/>
                        <p:nvPr/>
                      </p:nvPicPr>
                      <p:blipFill>
                        <a:blip r:embed="rId12"/>
                        <a:stretch>
                          <a:fillRect/>
                        </a:stretch>
                      </p:blipFill>
                      <p:spPr>
                        <a:xfrm>
                          <a:off x="6320" y="4581"/>
                          <a:ext cx="6849" cy="2401"/>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由于                         ，并且</a:t>
            </a:r>
            <a:r>
              <a:rPr lang="en-US" altLang="zh-CN"/>
              <a:t>y</a:t>
            </a:r>
            <a:r>
              <a:rPr lang="en-US" altLang="zh-CN" baseline="30000"/>
              <a:t>2</a:t>
            </a:r>
            <a:r>
              <a:rPr lang="en-US" altLang="zh-CN"/>
              <a:t>=1</a:t>
            </a:r>
            <a:r>
              <a:rPr lang="zh-CN" altLang="en-US"/>
              <a:t>，也就是我们使用</a:t>
            </a:r>
            <a:r>
              <a:rPr lang="en-US" altLang="zh-CN"/>
              <a:t>β</a:t>
            </a:r>
            <a:r>
              <a:rPr lang="en-US" altLang="zh-CN" baseline="-25000"/>
              <a:t>2</a:t>
            </a:r>
            <a:r>
              <a:rPr lang="zh-CN" altLang="en-US"/>
              <a:t>来表示</a:t>
            </a:r>
            <a:r>
              <a:rPr lang="en-US" altLang="zh-CN"/>
              <a:t>β</a:t>
            </a:r>
            <a:r>
              <a:rPr lang="en-US" altLang="zh-CN" baseline="-25000"/>
              <a:t>1</a:t>
            </a:r>
            <a:r>
              <a:rPr lang="zh-CN" altLang="en-US"/>
              <a:t>的值：</a:t>
            </a:r>
            <a:endParaRPr lang="zh-CN" altLang="en-US"/>
          </a:p>
          <a:p>
            <a:pPr>
              <a:spcBef>
                <a:spcPts val="3400"/>
              </a:spcBef>
            </a:pPr>
            <a:r>
              <a:rPr lang="zh-CN" altLang="en-US"/>
              <a:t> 将上式带入目标优化函数，就可以消去</a:t>
            </a:r>
            <a:r>
              <a:rPr lang="en-US" altLang="zh-CN">
                <a:sym typeface="+mn-ea"/>
              </a:rPr>
              <a:t>β</a:t>
            </a:r>
            <a:r>
              <a:rPr lang="en-US" altLang="zh-CN" baseline="-25000">
                <a:sym typeface="+mn-ea"/>
              </a:rPr>
              <a:t>1</a:t>
            </a:r>
            <a:r>
              <a:rPr lang="zh-CN" altLang="en-US">
                <a:sym typeface="+mn-ea"/>
              </a:rPr>
              <a:t>，从而只留下仅仅包含</a:t>
            </a:r>
            <a:r>
              <a:rPr lang="en-US" altLang="zh-CN">
                <a:sym typeface="+mn-ea"/>
              </a:rPr>
              <a:t>β</a:t>
            </a:r>
            <a:r>
              <a:rPr lang="en-US" altLang="zh-CN" baseline="-25000">
                <a:sym typeface="+mn-ea"/>
              </a:rPr>
              <a:t>2</a:t>
            </a:r>
            <a:r>
              <a:rPr lang="zh-CN" altLang="en-US">
                <a:sym typeface="+mn-ea"/>
              </a:rPr>
              <a:t>的式子。</a:t>
            </a:r>
            <a:endParaRPr lang="zh-CN" altLang="en-US">
              <a:sym typeface="+mn-ea"/>
            </a:endParaRPr>
          </a:p>
        </p:txBody>
      </p:sp>
      <p:sp>
        <p:nvSpPr>
          <p:cNvPr id="4" name="标题 3"/>
          <p:cNvSpPr>
            <a:spLocks noGrp="1"/>
          </p:cNvSpPr>
          <p:nvPr>
            <p:ph type="title"/>
          </p:nvPr>
        </p:nvSpPr>
        <p:spPr/>
        <p:txBody>
          <a:bodyPr/>
          <a:p>
            <a:r>
              <a:rPr lang="en-US" altLang="zh-CN"/>
              <a:t>SMO</a:t>
            </a:r>
            <a:endParaRPr lang="en-US" altLang="zh-CN"/>
          </a:p>
        </p:txBody>
      </p:sp>
      <p:graphicFrame>
        <p:nvGraphicFramePr>
          <p:cNvPr id="10" name="对象 9">
            <a:hlinkClick r:id="" action="ppaction://ole?verb="/>
          </p:cNvPr>
          <p:cNvGraphicFramePr>
            <a:graphicFrameLocks noChangeAspect="1"/>
          </p:cNvGraphicFramePr>
          <p:nvPr/>
        </p:nvGraphicFramePr>
        <p:xfrm>
          <a:off x="2129042" y="1348161"/>
          <a:ext cx="2603653" cy="528222"/>
        </p:xfrm>
        <a:graphic>
          <a:graphicData uri="http://schemas.openxmlformats.org/presentationml/2006/ole">
            <mc:AlternateContent xmlns:mc="http://schemas.openxmlformats.org/markup-compatibility/2006">
              <mc:Choice xmlns:v="urn:schemas-microsoft-com:vml" Requires="v">
                <p:oleObj spid="_x0000_s11" name="" r:id="rId1" imgW="1117600" imgH="228600" progId="Equation.KSEE3">
                  <p:embed/>
                </p:oleObj>
              </mc:Choice>
              <mc:Fallback>
                <p:oleObj name="" r:id="rId1" imgW="1117600" imgH="228600" progId="Equation.KSEE3">
                  <p:embed/>
                  <p:pic>
                    <p:nvPicPr>
                      <p:cNvPr id="0" name="图片 20480"/>
                      <p:cNvPicPr/>
                      <p:nvPr/>
                    </p:nvPicPr>
                    <p:blipFill>
                      <a:blip r:embed="rId2"/>
                      <a:stretch>
                        <a:fillRect/>
                      </a:stretch>
                    </p:blipFill>
                    <p:spPr>
                      <a:xfrm>
                        <a:off x="2129042" y="1348161"/>
                        <a:ext cx="2603653" cy="528222"/>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552610" y="2190028"/>
          <a:ext cx="2811259" cy="528222"/>
        </p:xfrm>
        <a:graphic>
          <a:graphicData uri="http://schemas.openxmlformats.org/presentationml/2006/ole">
            <mc:AlternateContent xmlns:mc="http://schemas.openxmlformats.org/markup-compatibility/2006">
              <mc:Choice xmlns:v="urn:schemas-microsoft-com:vml" Requires="v">
                <p:oleObj spid="_x0000_s6" name="" r:id="rId3" imgW="1206500" imgH="228600" progId="Equation.KSEE3">
                  <p:embed/>
                </p:oleObj>
              </mc:Choice>
              <mc:Fallback>
                <p:oleObj name="" r:id="rId3" imgW="1206500" imgH="228600" progId="Equation.KSEE3">
                  <p:embed/>
                  <p:pic>
                    <p:nvPicPr>
                      <p:cNvPr id="0" name="图片 20480"/>
                      <p:cNvPicPr/>
                      <p:nvPr/>
                    </p:nvPicPr>
                    <p:blipFill>
                      <a:blip r:embed="rId4"/>
                      <a:stretch>
                        <a:fillRect/>
                      </a:stretch>
                    </p:blipFill>
                    <p:spPr>
                      <a:xfrm>
                        <a:off x="3552610" y="2190028"/>
                        <a:ext cx="2811259" cy="528222"/>
                      </a:xfrm>
                      <a:prstGeom prst="rect">
                        <a:avLst/>
                      </a:prstGeom>
                    </p:spPr>
                  </p:pic>
                </p:oleObj>
              </mc:Fallback>
            </mc:AlternateContent>
          </a:graphicData>
        </a:graphic>
      </p:graphicFrame>
      <p:grpSp>
        <p:nvGrpSpPr>
          <p:cNvPr id="9" name="组合 8"/>
          <p:cNvGrpSpPr/>
          <p:nvPr/>
        </p:nvGrpSpPr>
        <p:grpSpPr>
          <a:xfrm>
            <a:off x="941701" y="4895053"/>
            <a:ext cx="9802585" cy="1644345"/>
            <a:chOff x="550" y="5255"/>
            <a:chExt cx="15440" cy="2590"/>
          </a:xfrm>
        </p:grpSpPr>
        <p:graphicFrame>
          <p:nvGraphicFramePr>
            <p:cNvPr id="8" name="对象 7">
              <a:hlinkClick r:id="" action="ppaction://ole?verb="/>
            </p:cNvPr>
            <p:cNvGraphicFramePr>
              <a:graphicFrameLocks noChangeAspect="1"/>
            </p:cNvGraphicFramePr>
            <p:nvPr/>
          </p:nvGraphicFramePr>
          <p:xfrm>
            <a:off x="3187" y="5255"/>
            <a:ext cx="12803" cy="2590"/>
          </p:xfrm>
          <a:graphic>
            <a:graphicData uri="http://schemas.openxmlformats.org/presentationml/2006/ole">
              <mc:AlternateContent xmlns:mc="http://schemas.openxmlformats.org/markup-compatibility/2006">
                <mc:Choice xmlns:v="urn:schemas-microsoft-com:vml" Requires="v">
                  <p:oleObj spid="_x0000_s4097" name="" r:id="rId5" imgW="3136900" imgH="634365" progId="Equation.KSEE3">
                    <p:embed/>
                  </p:oleObj>
                </mc:Choice>
                <mc:Fallback>
                  <p:oleObj name="" r:id="rId5" imgW="3136900" imgH="634365" progId="Equation.KSEE3">
                    <p:embed/>
                    <p:pic>
                      <p:nvPicPr>
                        <p:cNvPr id="0" name="图片 4096"/>
                        <p:cNvPicPr/>
                        <p:nvPr/>
                      </p:nvPicPr>
                      <p:blipFill>
                        <a:blip r:embed="rId6"/>
                        <a:stretch>
                          <a:fillRect/>
                        </a:stretch>
                      </p:blipFill>
                      <p:spPr>
                        <a:xfrm>
                          <a:off x="3187" y="5255"/>
                          <a:ext cx="12803" cy="259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50" y="5588"/>
            <a:ext cx="2637" cy="1044"/>
          </p:xfrm>
          <a:graphic>
            <a:graphicData uri="http://schemas.openxmlformats.org/presentationml/2006/ole">
              <mc:AlternateContent xmlns:mc="http://schemas.openxmlformats.org/markup-compatibility/2006">
                <mc:Choice xmlns:v="urn:schemas-microsoft-com:vml" Requires="v">
                  <p:oleObj spid="_x0000_s5121" name="" r:id="rId7" imgW="545465" imgH="215900" progId="Equation.KSEE3">
                    <p:embed/>
                  </p:oleObj>
                </mc:Choice>
                <mc:Fallback>
                  <p:oleObj name="" r:id="rId7" imgW="545465" imgH="215900" progId="Equation.KSEE3">
                    <p:embed/>
                    <p:pic>
                      <p:nvPicPr>
                        <p:cNvPr id="0" name="图片 5120"/>
                        <p:cNvPicPr/>
                        <p:nvPr/>
                      </p:nvPicPr>
                      <p:blipFill>
                        <a:blip r:embed="rId8"/>
                        <a:stretch>
                          <a:fillRect/>
                        </a:stretch>
                      </p:blipFill>
                      <p:spPr>
                        <a:xfrm>
                          <a:off x="550" y="5588"/>
                          <a:ext cx="2637" cy="1044"/>
                        </a:xfrm>
                        <a:prstGeom prst="rect">
                          <a:avLst/>
                        </a:prstGeom>
                      </p:spPr>
                    </p:pic>
                  </p:oleObj>
                </mc:Fallback>
              </mc:AlternateContent>
            </a:graphicData>
          </a:graphic>
        </p:graphicFrame>
      </p:grpSp>
      <p:graphicFrame>
        <p:nvGraphicFramePr>
          <p:cNvPr id="12" name="对象 11">
            <a:hlinkClick r:id="" action="ppaction://ole?verb="/>
          </p:cNvPr>
          <p:cNvGraphicFramePr>
            <a:graphicFrameLocks noChangeAspect="1"/>
          </p:cNvGraphicFramePr>
          <p:nvPr/>
        </p:nvGraphicFramePr>
        <p:xfrm>
          <a:off x="3387859" y="3704623"/>
          <a:ext cx="2877287" cy="978354"/>
        </p:xfrm>
        <a:graphic>
          <a:graphicData uri="http://schemas.openxmlformats.org/presentationml/2006/ole">
            <mc:AlternateContent xmlns:mc="http://schemas.openxmlformats.org/markup-compatibility/2006">
              <mc:Choice xmlns:v="urn:schemas-microsoft-com:vml" Requires="v">
                <p:oleObj spid="_x0000_s5122" name="" r:id="rId9" imgW="1270000" imgH="431800" progId="Equation.KSEE3">
                  <p:embed/>
                </p:oleObj>
              </mc:Choice>
              <mc:Fallback>
                <p:oleObj name="" r:id="rId9" imgW="1270000" imgH="431800" progId="Equation.KSEE3">
                  <p:embed/>
                  <p:pic>
                    <p:nvPicPr>
                      <p:cNvPr id="0" name="图片 5121"/>
                      <p:cNvPicPr/>
                      <p:nvPr/>
                    </p:nvPicPr>
                    <p:blipFill>
                      <a:blip r:embed="rId10"/>
                      <a:stretch>
                        <a:fillRect/>
                      </a:stretch>
                    </p:blipFill>
                    <p:spPr>
                      <a:xfrm>
                        <a:off x="3387859" y="3704623"/>
                        <a:ext cx="2877287" cy="97835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t>SMO</a:t>
            </a:r>
            <a:br>
              <a:rPr lang="en-US" altLang="zh-CN"/>
            </a:br>
            <a:r>
              <a:rPr lang="zh-CN" altLang="en-US" sz="2200"/>
              <a:t>求解</a:t>
            </a:r>
            <a:r>
              <a:rPr lang="en-US" altLang="zh-CN" sz="2200"/>
              <a:t>β</a:t>
            </a:r>
            <a:r>
              <a:rPr lang="en-US" altLang="zh-CN" sz="2200" baseline="-25000"/>
              <a:t>2</a:t>
            </a:r>
            <a:r>
              <a:rPr lang="zh-CN" altLang="en-US" sz="2200"/>
              <a:t>的值</a:t>
            </a:r>
            <a:endParaRPr lang="zh-CN" altLang="en-US" sz="2200" baseline="-25000"/>
          </a:p>
        </p:txBody>
      </p:sp>
      <p:graphicFrame>
        <p:nvGraphicFramePr>
          <p:cNvPr id="6" name="对象 5">
            <a:hlinkClick r:id="" action="ppaction://ole?verb="/>
          </p:cNvPr>
          <p:cNvGraphicFramePr>
            <a:graphicFrameLocks noChangeAspect="1"/>
          </p:cNvGraphicFramePr>
          <p:nvPr/>
        </p:nvGraphicFramePr>
        <p:xfrm>
          <a:off x="190006" y="1298335"/>
          <a:ext cx="11811988" cy="1065333"/>
        </p:xfrm>
        <a:graphic>
          <a:graphicData uri="http://schemas.openxmlformats.org/presentationml/2006/ole">
            <mc:AlternateContent xmlns:mc="http://schemas.openxmlformats.org/markup-compatibility/2006">
              <mc:Choice xmlns:v="urn:schemas-microsoft-com:vml" Requires="v">
                <p:oleObj spid="_x0000_s6145" name="" r:id="rId1" imgW="4787900" imgH="431800" progId="Equation.KSEE3">
                  <p:embed/>
                </p:oleObj>
              </mc:Choice>
              <mc:Fallback>
                <p:oleObj name="" r:id="rId1" imgW="4787900" imgH="431800" progId="Equation.KSEE3">
                  <p:embed/>
                  <p:pic>
                    <p:nvPicPr>
                      <p:cNvPr id="0" name="图片 6144"/>
                      <p:cNvPicPr/>
                      <p:nvPr/>
                    </p:nvPicPr>
                    <p:blipFill>
                      <a:blip r:embed="rId2"/>
                      <a:stretch>
                        <a:fillRect/>
                      </a:stretch>
                    </p:blipFill>
                    <p:spPr>
                      <a:xfrm>
                        <a:off x="190006" y="1298335"/>
                        <a:ext cx="11811988" cy="1065333"/>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41396" y="2363667"/>
          <a:ext cx="2140189" cy="1012003"/>
        </p:xfrm>
        <a:graphic>
          <a:graphicData uri="http://schemas.openxmlformats.org/presentationml/2006/ole">
            <mc:AlternateContent xmlns:mc="http://schemas.openxmlformats.org/markup-compatibility/2006">
              <mc:Choice xmlns:v="urn:schemas-microsoft-com:vml" Requires="v">
                <p:oleObj spid="_x0000_s6146" name="" r:id="rId3" imgW="698500" imgH="330200" progId="Equation.KSEE3">
                  <p:embed/>
                </p:oleObj>
              </mc:Choice>
              <mc:Fallback>
                <p:oleObj name="" r:id="rId3" imgW="698500" imgH="330200" progId="Equation.KSEE3">
                  <p:embed/>
                  <p:pic>
                    <p:nvPicPr>
                      <p:cNvPr id="0" name="图片 6145"/>
                      <p:cNvPicPr/>
                      <p:nvPr/>
                    </p:nvPicPr>
                    <p:blipFill>
                      <a:blip r:embed="rId4"/>
                      <a:stretch>
                        <a:fillRect/>
                      </a:stretch>
                    </p:blipFill>
                    <p:spPr>
                      <a:xfrm>
                        <a:off x="841396" y="2363667"/>
                        <a:ext cx="2140189" cy="1012003"/>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12234" y="3681048"/>
          <a:ext cx="9675608" cy="600599"/>
        </p:xfrm>
        <a:graphic>
          <a:graphicData uri="http://schemas.openxmlformats.org/presentationml/2006/ole">
            <mc:AlternateContent xmlns:mc="http://schemas.openxmlformats.org/markup-compatibility/2006">
              <mc:Choice xmlns:v="urn:schemas-microsoft-com:vml" Requires="v">
                <p:oleObj spid="_x0000_s6147" name="" r:id="rId5" imgW="3683000" imgH="228600" progId="Equation.KSEE3">
                  <p:embed/>
                </p:oleObj>
              </mc:Choice>
              <mc:Fallback>
                <p:oleObj name="" r:id="rId5" imgW="3683000" imgH="228600" progId="Equation.KSEE3">
                  <p:embed/>
                  <p:pic>
                    <p:nvPicPr>
                      <p:cNvPr id="0" name="图片 6146"/>
                      <p:cNvPicPr/>
                      <p:nvPr/>
                    </p:nvPicPr>
                    <p:blipFill>
                      <a:blip r:embed="rId6"/>
                      <a:stretch>
                        <a:fillRect/>
                      </a:stretch>
                    </p:blipFill>
                    <p:spPr>
                      <a:xfrm>
                        <a:off x="112234" y="3681048"/>
                        <a:ext cx="9675608" cy="600599"/>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8952019" y="806301"/>
          <a:ext cx="1361823" cy="571394"/>
        </p:xfrm>
        <a:graphic>
          <a:graphicData uri="http://schemas.openxmlformats.org/presentationml/2006/ole">
            <mc:AlternateContent xmlns:mc="http://schemas.openxmlformats.org/markup-compatibility/2006">
              <mc:Choice xmlns:v="urn:schemas-microsoft-com:vml" Requires="v">
                <p:oleObj spid="_x0000_s5122" name="" r:id="rId7" imgW="1028700" imgH="431800" progId="Equation.KSEE3">
                  <p:embed/>
                </p:oleObj>
              </mc:Choice>
              <mc:Fallback>
                <p:oleObj name="" r:id="rId7" imgW="1028700" imgH="431800" progId="Equation.KSEE3">
                  <p:embed/>
                  <p:pic>
                    <p:nvPicPr>
                      <p:cNvPr id="0" name="图片 5121"/>
                      <p:cNvPicPr/>
                      <p:nvPr/>
                    </p:nvPicPr>
                    <p:blipFill>
                      <a:blip r:embed="rId8"/>
                      <a:stretch>
                        <a:fillRect/>
                      </a:stretch>
                    </p:blipFill>
                    <p:spPr>
                      <a:xfrm>
                        <a:off x="8952019" y="806301"/>
                        <a:ext cx="1361823" cy="571394"/>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7384494" y="57139"/>
          <a:ext cx="2929348" cy="749161"/>
        </p:xfrm>
        <a:graphic>
          <a:graphicData uri="http://schemas.openxmlformats.org/presentationml/2006/ole">
            <mc:AlternateContent xmlns:mc="http://schemas.openxmlformats.org/markup-compatibility/2006">
              <mc:Choice xmlns:v="urn:schemas-microsoft-com:vml" Requires="v">
                <p:oleObj spid="_x0000_s2049" name="" r:id="rId9" imgW="1688465" imgH="431800" progId="Equation.KSEE3">
                  <p:embed/>
                </p:oleObj>
              </mc:Choice>
              <mc:Fallback>
                <p:oleObj name="" r:id="rId9" imgW="1688465" imgH="431800" progId="Equation.KSEE3">
                  <p:embed/>
                  <p:pic>
                    <p:nvPicPr>
                      <p:cNvPr id="0" name="图片 2048"/>
                      <p:cNvPicPr/>
                      <p:nvPr/>
                    </p:nvPicPr>
                    <p:blipFill>
                      <a:blip r:embed="rId10"/>
                      <a:stretch>
                        <a:fillRect/>
                      </a:stretch>
                    </p:blipFill>
                    <p:spPr>
                      <a:xfrm>
                        <a:off x="7384494" y="57139"/>
                        <a:ext cx="2929348" cy="749161"/>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282699" y="4435924"/>
          <a:ext cx="11834208" cy="1099616"/>
        </p:xfrm>
        <a:graphic>
          <a:graphicData uri="http://schemas.openxmlformats.org/presentationml/2006/ole">
            <mc:AlternateContent xmlns:mc="http://schemas.openxmlformats.org/markup-compatibility/2006">
              <mc:Choice xmlns:v="urn:schemas-microsoft-com:vml" Requires="v">
                <p:oleObj spid="_x0000_s6149" name="" r:id="rId11" imgW="5194300" imgH="482600" progId="Equation.KSEE3">
                  <p:embed/>
                </p:oleObj>
              </mc:Choice>
              <mc:Fallback>
                <p:oleObj name="" r:id="rId11" imgW="5194300" imgH="482600" progId="Equation.KSEE3">
                  <p:embed/>
                  <p:pic>
                    <p:nvPicPr>
                      <p:cNvPr id="0" name="图片 6148"/>
                      <p:cNvPicPr/>
                      <p:nvPr/>
                    </p:nvPicPr>
                    <p:blipFill>
                      <a:blip r:embed="rId12"/>
                      <a:stretch>
                        <a:fillRect/>
                      </a:stretch>
                    </p:blipFill>
                    <p:spPr>
                      <a:xfrm>
                        <a:off x="282699" y="4435924"/>
                        <a:ext cx="11834208" cy="1099616"/>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t>SMO</a:t>
            </a:r>
            <a:br>
              <a:rPr lang="en-US" altLang="zh-CN"/>
            </a:br>
            <a:r>
              <a:rPr lang="zh-CN" altLang="en-US" sz="2200"/>
              <a:t>求解</a:t>
            </a:r>
            <a:r>
              <a:rPr lang="en-US" altLang="zh-CN" sz="2200"/>
              <a:t>β</a:t>
            </a:r>
            <a:r>
              <a:rPr lang="en-US" altLang="zh-CN" sz="2200" baseline="-25000"/>
              <a:t>2</a:t>
            </a:r>
            <a:r>
              <a:rPr lang="zh-CN" altLang="en-US" sz="2200"/>
              <a:t>的值</a:t>
            </a:r>
            <a:endParaRPr lang="zh-CN" altLang="en-US" sz="2200" baseline="-25000"/>
          </a:p>
        </p:txBody>
      </p:sp>
      <p:graphicFrame>
        <p:nvGraphicFramePr>
          <p:cNvPr id="10" name="对象 9">
            <a:hlinkClick r:id="" action="ppaction://ole?verb="/>
          </p:cNvPr>
          <p:cNvGraphicFramePr>
            <a:graphicFrameLocks noChangeAspect="1"/>
          </p:cNvGraphicFramePr>
          <p:nvPr/>
        </p:nvGraphicFramePr>
        <p:xfrm>
          <a:off x="194481" y="1200050"/>
          <a:ext cx="3131240" cy="905977"/>
        </p:xfrm>
        <a:graphic>
          <a:graphicData uri="http://schemas.openxmlformats.org/presentationml/2006/ole">
            <mc:AlternateContent xmlns:mc="http://schemas.openxmlformats.org/markup-compatibility/2006">
              <mc:Choice xmlns:v="urn:schemas-microsoft-com:vml" Requires="v">
                <p:oleObj spid="_x0000_s6148" name="" r:id="rId1" imgW="1091565" imgH="316865" progId="Equation.KSEE3">
                  <p:embed/>
                </p:oleObj>
              </mc:Choice>
              <mc:Fallback>
                <p:oleObj name="" r:id="rId1" imgW="1091565" imgH="316865" progId="Equation.KSEE3">
                  <p:embed/>
                  <p:pic>
                    <p:nvPicPr>
                      <p:cNvPr id="0" name="图片 6147"/>
                      <p:cNvPicPr/>
                      <p:nvPr/>
                    </p:nvPicPr>
                    <p:blipFill>
                      <a:blip r:embed="rId2"/>
                      <a:stretch>
                        <a:fillRect/>
                      </a:stretch>
                    </p:blipFill>
                    <p:spPr>
                      <a:xfrm>
                        <a:off x="194481" y="1200050"/>
                        <a:ext cx="3131240" cy="905977"/>
                      </a:xfrm>
                      <a:prstGeom prst="rect">
                        <a:avLst/>
                      </a:prstGeom>
                    </p:spPr>
                  </p:pic>
                </p:oleObj>
              </mc:Fallback>
            </mc:AlternateContent>
          </a:graphicData>
        </a:graphic>
      </p:graphicFrame>
      <p:grpSp>
        <p:nvGrpSpPr>
          <p:cNvPr id="12" name="组合 11"/>
          <p:cNvGrpSpPr/>
          <p:nvPr/>
        </p:nvGrpSpPr>
        <p:grpSpPr>
          <a:xfrm>
            <a:off x="986790" y="2241550"/>
            <a:ext cx="10612120" cy="4212590"/>
            <a:chOff x="44" y="2432"/>
            <a:chExt cx="18920" cy="7424"/>
          </a:xfrm>
        </p:grpSpPr>
        <p:graphicFrame>
          <p:nvGraphicFramePr>
            <p:cNvPr id="2" name="对象 1">
              <a:hlinkClick r:id="" action="ppaction://ole?verb="/>
            </p:cNvPr>
            <p:cNvGraphicFramePr>
              <a:graphicFrameLocks noChangeAspect="1"/>
            </p:cNvGraphicFramePr>
            <p:nvPr/>
          </p:nvGraphicFramePr>
          <p:xfrm>
            <a:off x="44" y="2432"/>
            <a:ext cx="5940" cy="894"/>
          </p:xfrm>
          <a:graphic>
            <a:graphicData uri="http://schemas.openxmlformats.org/presentationml/2006/ole">
              <mc:AlternateContent xmlns:mc="http://schemas.openxmlformats.org/markup-compatibility/2006">
                <mc:Choice xmlns:v="urn:schemas-microsoft-com:vml" Requires="v">
                  <p:oleObj spid="_x0000_s3" name="" r:id="rId3" imgW="1435100" imgH="215900" progId="Equation.KSEE3">
                    <p:embed/>
                  </p:oleObj>
                </mc:Choice>
                <mc:Fallback>
                  <p:oleObj name="" r:id="rId3" imgW="1435100" imgH="215900" progId="Equation.KSEE3">
                    <p:embed/>
                    <p:pic>
                      <p:nvPicPr>
                        <p:cNvPr id="0" name="图片 6146"/>
                        <p:cNvPicPr/>
                        <p:nvPr/>
                      </p:nvPicPr>
                      <p:blipFill>
                        <a:blip r:embed="rId4"/>
                        <a:stretch>
                          <a:fillRect/>
                        </a:stretch>
                      </p:blipFill>
                      <p:spPr>
                        <a:xfrm>
                          <a:off x="44" y="2432"/>
                          <a:ext cx="5940" cy="894"/>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640" y="3758"/>
            <a:ext cx="17918" cy="3044"/>
          </p:xfrm>
          <a:graphic>
            <a:graphicData uri="http://schemas.openxmlformats.org/presentationml/2006/ole">
              <mc:AlternateContent xmlns:mc="http://schemas.openxmlformats.org/markup-compatibility/2006">
                <mc:Choice xmlns:v="urn:schemas-microsoft-com:vml" Requires="v">
                  <p:oleObj spid="_x0000_s6149" name="" r:id="rId5" imgW="4191000" imgH="711200" progId="Equation.KSEE3">
                    <p:embed/>
                  </p:oleObj>
                </mc:Choice>
                <mc:Fallback>
                  <p:oleObj name="" r:id="rId5" imgW="4191000" imgH="711200" progId="Equation.KSEE3">
                    <p:embed/>
                    <p:pic>
                      <p:nvPicPr>
                        <p:cNvPr id="0" name="图片 6148"/>
                        <p:cNvPicPr/>
                        <p:nvPr/>
                      </p:nvPicPr>
                      <p:blipFill>
                        <a:blip r:embed="rId6"/>
                        <a:stretch>
                          <a:fillRect/>
                        </a:stretch>
                      </p:blipFill>
                      <p:spPr>
                        <a:xfrm>
                          <a:off x="640" y="3758"/>
                          <a:ext cx="17918" cy="3044"/>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639" y="7234"/>
            <a:ext cx="18325" cy="1122"/>
          </p:xfrm>
          <a:graphic>
            <a:graphicData uri="http://schemas.openxmlformats.org/presentationml/2006/ole">
              <mc:AlternateContent xmlns:mc="http://schemas.openxmlformats.org/markup-compatibility/2006">
                <mc:Choice xmlns:v="urn:schemas-microsoft-com:vml" Requires="v">
                  <p:oleObj spid="_x0000_s7169" name="" r:id="rId7" imgW="3733800" imgH="228600" progId="Equation.KSEE3">
                    <p:embed/>
                  </p:oleObj>
                </mc:Choice>
                <mc:Fallback>
                  <p:oleObj name="" r:id="rId7" imgW="3733800" imgH="228600" progId="Equation.KSEE3">
                    <p:embed/>
                    <p:pic>
                      <p:nvPicPr>
                        <p:cNvPr id="0" name="图片 7168"/>
                        <p:cNvPicPr/>
                        <p:nvPr/>
                      </p:nvPicPr>
                      <p:blipFill>
                        <a:blip r:embed="rId8"/>
                        <a:stretch>
                          <a:fillRect/>
                        </a:stretch>
                      </p:blipFill>
                      <p:spPr>
                        <a:xfrm>
                          <a:off x="639" y="7234"/>
                          <a:ext cx="18325" cy="1122"/>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39" y="8788"/>
            <a:ext cx="17147" cy="1068"/>
          </p:xfrm>
          <a:graphic>
            <a:graphicData uri="http://schemas.openxmlformats.org/presentationml/2006/ole">
              <mc:AlternateContent xmlns:mc="http://schemas.openxmlformats.org/markup-compatibility/2006">
                <mc:Choice xmlns:v="urn:schemas-microsoft-com:vml" Requires="v">
                  <p:oleObj spid="_x0000_s7170" name="" r:id="rId9" imgW="3670300" imgH="228600" progId="Equation.KSEE3">
                    <p:embed/>
                  </p:oleObj>
                </mc:Choice>
                <mc:Fallback>
                  <p:oleObj name="" r:id="rId9" imgW="3670300" imgH="228600" progId="Equation.KSEE3">
                    <p:embed/>
                    <p:pic>
                      <p:nvPicPr>
                        <p:cNvPr id="0" name="图片 7169"/>
                        <p:cNvPicPr/>
                        <p:nvPr/>
                      </p:nvPicPr>
                      <p:blipFill>
                        <a:blip r:embed="rId10"/>
                        <a:stretch>
                          <a:fillRect/>
                        </a:stretch>
                      </p:blipFill>
                      <p:spPr>
                        <a:xfrm>
                          <a:off x="639" y="8788"/>
                          <a:ext cx="17147" cy="1068"/>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SMO</a:t>
            </a:r>
            <a:r>
              <a:rPr lang="zh-CN" altLang="en-US"/>
              <a:t>算法</a:t>
            </a:r>
            <a:endParaRPr lang="zh-CN" altLang="en-US"/>
          </a:p>
        </p:txBody>
      </p:sp>
      <p:grpSp>
        <p:nvGrpSpPr>
          <p:cNvPr id="7" name="组合 6"/>
          <p:cNvGrpSpPr/>
          <p:nvPr/>
        </p:nvGrpSpPr>
        <p:grpSpPr>
          <a:xfrm>
            <a:off x="241432" y="1138344"/>
            <a:ext cx="11408837" cy="1357379"/>
            <a:chOff x="377" y="1128"/>
            <a:chExt cx="17970" cy="2138"/>
          </a:xfrm>
        </p:grpSpPr>
        <p:graphicFrame>
          <p:nvGraphicFramePr>
            <p:cNvPr id="11" name="对象 10">
              <a:hlinkClick r:id="" action="ppaction://ole?verb="/>
            </p:cNvPr>
            <p:cNvGraphicFramePr>
              <a:graphicFrameLocks noChangeAspect="1"/>
            </p:cNvGraphicFramePr>
            <p:nvPr/>
          </p:nvGraphicFramePr>
          <p:xfrm>
            <a:off x="1201" y="2198"/>
            <a:ext cx="17147" cy="1068"/>
          </p:xfrm>
          <a:graphic>
            <a:graphicData uri="http://schemas.openxmlformats.org/presentationml/2006/ole">
              <mc:AlternateContent xmlns:mc="http://schemas.openxmlformats.org/markup-compatibility/2006">
                <mc:Choice xmlns:v="urn:schemas-microsoft-com:vml" Requires="v">
                  <p:oleObj spid="_x0000_s7170" name="" r:id="rId1" imgW="3670300" imgH="228600" progId="Equation.KSEE3">
                    <p:embed/>
                  </p:oleObj>
                </mc:Choice>
                <mc:Fallback>
                  <p:oleObj name="" r:id="rId1" imgW="3670300" imgH="228600" progId="Equation.KSEE3">
                    <p:embed/>
                    <p:pic>
                      <p:nvPicPr>
                        <p:cNvPr id="0" name="图片 7169"/>
                        <p:cNvPicPr/>
                        <p:nvPr/>
                      </p:nvPicPr>
                      <p:blipFill>
                        <a:blip r:embed="rId2"/>
                        <a:stretch>
                          <a:fillRect/>
                        </a:stretch>
                      </p:blipFill>
                      <p:spPr>
                        <a:xfrm>
                          <a:off x="1201" y="2198"/>
                          <a:ext cx="17147" cy="1068"/>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77" y="1128"/>
            <a:ext cx="5940" cy="894"/>
          </p:xfrm>
          <a:graphic>
            <a:graphicData uri="http://schemas.openxmlformats.org/presentationml/2006/ole">
              <mc:AlternateContent xmlns:mc="http://schemas.openxmlformats.org/markup-compatibility/2006">
                <mc:Choice xmlns:v="urn:schemas-microsoft-com:vml" Requires="v">
                  <p:oleObj spid="_x0000_s6" name="" r:id="rId3" imgW="1435100" imgH="215900" progId="Equation.KSEE3">
                    <p:embed/>
                  </p:oleObj>
                </mc:Choice>
                <mc:Fallback>
                  <p:oleObj name="" r:id="rId3" imgW="1435100" imgH="215900" progId="Equation.KSEE3">
                    <p:embed/>
                    <p:pic>
                      <p:nvPicPr>
                        <p:cNvPr id="0" name="图片 6146"/>
                        <p:cNvPicPr/>
                        <p:nvPr/>
                      </p:nvPicPr>
                      <p:blipFill>
                        <a:blip r:embed="rId4"/>
                        <a:stretch>
                          <a:fillRect/>
                        </a:stretch>
                      </p:blipFill>
                      <p:spPr>
                        <a:xfrm>
                          <a:off x="377" y="1128"/>
                          <a:ext cx="5940" cy="894"/>
                        </a:xfrm>
                        <a:prstGeom prst="rect">
                          <a:avLst/>
                        </a:prstGeom>
                      </p:spPr>
                    </p:pic>
                  </p:oleObj>
                </mc:Fallback>
              </mc:AlternateContent>
            </a:graphicData>
          </a:graphic>
        </p:graphicFrame>
      </p:grpSp>
      <p:graphicFrame>
        <p:nvGraphicFramePr>
          <p:cNvPr id="8" name="对象 7">
            <a:hlinkClick r:id="" action="ppaction://ole?verb="/>
          </p:cNvPr>
          <p:cNvGraphicFramePr>
            <a:graphicFrameLocks noChangeAspect="1"/>
          </p:cNvGraphicFramePr>
          <p:nvPr/>
        </p:nvGraphicFramePr>
        <p:xfrm>
          <a:off x="1298511" y="2846813"/>
          <a:ext cx="3610576" cy="812650"/>
        </p:xfrm>
        <a:graphic>
          <a:graphicData uri="http://schemas.openxmlformats.org/presentationml/2006/ole">
            <mc:AlternateContent xmlns:mc="http://schemas.openxmlformats.org/markup-compatibility/2006">
              <mc:Choice xmlns:v="urn:schemas-microsoft-com:vml" Requires="v">
                <p:oleObj spid="_x0000_s8193" name="" r:id="rId5" imgW="1016000" imgH="228600" progId="Equation.KSEE3">
                  <p:embed/>
                </p:oleObj>
              </mc:Choice>
              <mc:Fallback>
                <p:oleObj name="" r:id="rId5" imgW="1016000" imgH="228600" progId="Equation.KSEE3">
                  <p:embed/>
                  <p:pic>
                    <p:nvPicPr>
                      <p:cNvPr id="0" name="图片 8192"/>
                      <p:cNvPicPr/>
                      <p:nvPr/>
                    </p:nvPicPr>
                    <p:blipFill>
                      <a:blip r:embed="rId6"/>
                      <a:stretch>
                        <a:fillRect/>
                      </a:stretch>
                    </p:blipFill>
                    <p:spPr>
                      <a:xfrm>
                        <a:off x="1298511" y="2846813"/>
                        <a:ext cx="3610576" cy="81265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448601" y="3758504"/>
          <a:ext cx="7517008" cy="1462769"/>
        </p:xfrm>
        <a:graphic>
          <a:graphicData uri="http://schemas.openxmlformats.org/presentationml/2006/ole">
            <mc:AlternateContent xmlns:mc="http://schemas.openxmlformats.org/markup-compatibility/2006">
              <mc:Choice xmlns:v="urn:schemas-microsoft-com:vml" Requires="v">
                <p:oleObj spid="_x0000_s8194" name="" r:id="rId7" imgW="2349500" imgH="457200" progId="Equation.KSEE3">
                  <p:embed/>
                </p:oleObj>
              </mc:Choice>
              <mc:Fallback>
                <p:oleObj name="" r:id="rId7" imgW="2349500" imgH="457200" progId="Equation.KSEE3">
                  <p:embed/>
                  <p:pic>
                    <p:nvPicPr>
                      <p:cNvPr id="0" name="图片 8193"/>
                      <p:cNvPicPr/>
                      <p:nvPr/>
                    </p:nvPicPr>
                    <p:blipFill>
                      <a:blip r:embed="rId8"/>
                      <a:stretch>
                        <a:fillRect/>
                      </a:stretch>
                    </p:blipFill>
                    <p:spPr>
                      <a:xfrm>
                        <a:off x="2448601" y="3758504"/>
                        <a:ext cx="7517008" cy="146276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6585" y="1093470"/>
            <a:ext cx="10737215" cy="5083810"/>
          </a:xfrm>
        </p:spPr>
        <p:txBody>
          <a:bodyPr>
            <a:normAutofit lnSpcReduction="10000"/>
          </a:bodyPr>
          <a:p>
            <a:r>
              <a:rPr lang="en-US" altLang="zh-CN"/>
              <a:t> BGD</a:t>
            </a:r>
            <a:r>
              <a:rPr lang="zh-CN" altLang="en-US"/>
              <a:t>、</a:t>
            </a:r>
            <a:r>
              <a:rPr lang="en-US" altLang="zh-CN"/>
              <a:t>SGD</a:t>
            </a:r>
            <a:r>
              <a:rPr lang="zh-CN" altLang="en-US"/>
              <a:t>、</a:t>
            </a:r>
            <a:r>
              <a:rPr lang="en-US" altLang="zh-CN"/>
              <a:t>MBGD</a:t>
            </a:r>
            <a:r>
              <a:rPr lang="zh-CN" altLang="en-US"/>
              <a:t>的区别：</a:t>
            </a:r>
            <a:endParaRPr lang="zh-CN" altLang="en-US"/>
          </a:p>
          <a:p>
            <a:pPr lvl="1"/>
            <a:r>
              <a:rPr lang="zh-CN" altLang="en-US"/>
              <a:t> 当样本量为</a:t>
            </a:r>
            <a:r>
              <a:rPr lang="en-US" altLang="zh-CN"/>
              <a:t>m</a:t>
            </a:r>
            <a:r>
              <a:rPr lang="zh-CN" altLang="en-US"/>
              <a:t>的时候，每次迭代</a:t>
            </a:r>
            <a:r>
              <a:rPr lang="en-US" altLang="zh-CN"/>
              <a:t>BGD</a:t>
            </a:r>
            <a:r>
              <a:rPr lang="zh-CN" altLang="en-US"/>
              <a:t>算法中对于参数值更新一次，</a:t>
            </a:r>
            <a:r>
              <a:rPr lang="en-US" altLang="zh-CN"/>
              <a:t>SGD</a:t>
            </a:r>
            <a:r>
              <a:rPr lang="zh-CN" altLang="en-US"/>
              <a:t>算法中对于参数值更新</a:t>
            </a:r>
            <a:r>
              <a:rPr lang="en-US" altLang="zh-CN"/>
              <a:t>m</a:t>
            </a:r>
            <a:r>
              <a:rPr lang="zh-CN" altLang="en-US"/>
              <a:t>次，</a:t>
            </a:r>
            <a:r>
              <a:rPr lang="en-US" altLang="zh-CN"/>
              <a:t>MBGD</a:t>
            </a:r>
            <a:r>
              <a:rPr lang="zh-CN" altLang="en-US"/>
              <a:t>算法中对于参数值更新</a:t>
            </a:r>
            <a:r>
              <a:rPr lang="en-US" altLang="zh-CN"/>
              <a:t>m/n</a:t>
            </a:r>
            <a:r>
              <a:rPr lang="zh-CN" altLang="en-US"/>
              <a:t>次，相对来讲</a:t>
            </a:r>
            <a:r>
              <a:rPr lang="en-US" altLang="zh-CN"/>
              <a:t>SGD</a:t>
            </a:r>
            <a:r>
              <a:rPr lang="zh-CN" altLang="en-US"/>
              <a:t>算法的更新速度最快；</a:t>
            </a:r>
            <a:endParaRPr lang="zh-CN" altLang="en-US"/>
          </a:p>
          <a:p>
            <a:pPr lvl="1"/>
            <a:r>
              <a:rPr lang="zh-CN" altLang="en-US"/>
              <a:t> </a:t>
            </a:r>
            <a:r>
              <a:rPr lang="en-US" altLang="zh-CN"/>
              <a:t>SGD</a:t>
            </a:r>
            <a:r>
              <a:rPr lang="zh-CN" altLang="en-US"/>
              <a:t>算法中对于每个样本都需要更新参数值，当样本值不太正常的时候，就有可能会导致本次的参数更新会产生相反的影响，也就是说</a:t>
            </a:r>
            <a:r>
              <a:rPr lang="en-US" altLang="zh-CN"/>
              <a:t>SGD</a:t>
            </a:r>
            <a:r>
              <a:rPr lang="zh-CN" altLang="en-US"/>
              <a:t>算法的结果并不是完全收敛的，而是在收敛结果处波动的；</a:t>
            </a:r>
            <a:endParaRPr lang="zh-CN" altLang="en-US"/>
          </a:p>
          <a:p>
            <a:pPr lvl="1"/>
            <a:r>
              <a:rPr lang="zh-CN" altLang="en-US"/>
              <a:t> </a:t>
            </a:r>
            <a:r>
              <a:rPr lang="en-US" altLang="zh-CN"/>
              <a:t>SGD</a:t>
            </a:r>
            <a:r>
              <a:rPr lang="zh-CN" altLang="en-US"/>
              <a:t>算法是每个样本都更新一次参数值，所以</a:t>
            </a:r>
            <a:r>
              <a:rPr lang="en-US" altLang="zh-CN"/>
              <a:t>SGD</a:t>
            </a:r>
            <a:r>
              <a:rPr lang="zh-CN" altLang="en-US"/>
              <a:t>算法特别适合样本数据量大的情况以及在线机器学习</a:t>
            </a:r>
            <a:r>
              <a:rPr lang="en-US" altLang="zh-CN"/>
              <a:t>(Online ML)</a:t>
            </a:r>
            <a:r>
              <a:rPr lang="zh-CN" altLang="en-US"/>
              <a:t>。</a:t>
            </a:r>
            <a:endParaRPr lang="zh-CN" altLang="en-US"/>
          </a:p>
        </p:txBody>
      </p:sp>
      <p:sp>
        <p:nvSpPr>
          <p:cNvPr id="4" name="标题 3"/>
          <p:cNvSpPr>
            <a:spLocks noGrp="1"/>
          </p:cNvSpPr>
          <p:nvPr>
            <p:ph type="title"/>
          </p:nvPr>
        </p:nvSpPr>
        <p:spPr/>
        <p:txBody>
          <a:bodyPr/>
          <a:p>
            <a:r>
              <a:rPr lang="zh-CN" altLang="en-US"/>
              <a:t>梯度下降法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4335" y="1035685"/>
            <a:ext cx="10959465" cy="5141595"/>
          </a:xfrm>
        </p:spPr>
        <p:txBody>
          <a:bodyPr/>
          <a:p>
            <a:r>
              <a:rPr lang="en-US" altLang="zh-CN"/>
              <a:t> </a:t>
            </a:r>
            <a:r>
              <a:rPr lang="zh-CN" altLang="en-US"/>
              <a:t>考虑</a:t>
            </a:r>
            <a:r>
              <a:rPr lang="en-US" altLang="zh-CN"/>
              <a:t>β</a:t>
            </a:r>
            <a:r>
              <a:rPr lang="en-US" altLang="zh-CN" baseline="-25000"/>
              <a:t>1</a:t>
            </a:r>
            <a:r>
              <a:rPr lang="zh-CN" altLang="en-US"/>
              <a:t>和</a:t>
            </a:r>
            <a:r>
              <a:rPr lang="en-US" altLang="zh-CN"/>
              <a:t>β</a:t>
            </a:r>
            <a:r>
              <a:rPr lang="en-US" altLang="zh-CN" baseline="-25000"/>
              <a:t>2</a:t>
            </a:r>
            <a:r>
              <a:rPr lang="zh-CN" altLang="en-US"/>
              <a:t>的取值限定范围，假定新求出来的</a:t>
            </a:r>
            <a:r>
              <a:rPr lang="en-US" altLang="zh-CN"/>
              <a:t>β</a:t>
            </a:r>
            <a:r>
              <a:rPr lang="zh-CN" altLang="en-US"/>
              <a:t>值是满足我们的边界限制的，即如下所示：</a:t>
            </a:r>
            <a:endParaRPr lang="zh-CN" altLang="en-US"/>
          </a:p>
          <a:p>
            <a:r>
              <a:rPr lang="zh-CN" altLang="en-US"/>
              <a:t> 当</a:t>
            </a:r>
            <a:r>
              <a:rPr lang="en-US" altLang="zh-CN"/>
              <a:t>y</a:t>
            </a:r>
            <a:r>
              <a:rPr lang="en-US" altLang="zh-CN" baseline="-25000"/>
              <a:t>1</a:t>
            </a:r>
            <a:r>
              <a:rPr lang="en-US" altLang="zh-CN"/>
              <a:t>=y</a:t>
            </a:r>
            <a:r>
              <a:rPr lang="en-US" altLang="zh-CN" baseline="-25000"/>
              <a:t>2</a:t>
            </a:r>
            <a:r>
              <a:rPr lang="zh-CN" altLang="en-US"/>
              <a:t>的时候，</a:t>
            </a:r>
            <a:r>
              <a:rPr lang="en-US" altLang="zh-CN">
                <a:sym typeface="+mn-ea"/>
              </a:rPr>
              <a:t>β</a:t>
            </a:r>
            <a:r>
              <a:rPr lang="en-US" altLang="zh-CN" baseline="-25000">
                <a:sym typeface="+mn-ea"/>
              </a:rPr>
              <a:t>1</a:t>
            </a:r>
            <a:r>
              <a:rPr lang="en-US" altLang="zh-CN"/>
              <a:t>+</a:t>
            </a:r>
            <a:r>
              <a:rPr lang="en-US" altLang="zh-CN">
                <a:sym typeface="+mn-ea"/>
              </a:rPr>
              <a:t>β</a:t>
            </a:r>
            <a:r>
              <a:rPr lang="en-US" altLang="zh-CN" baseline="-25000">
                <a:sym typeface="+mn-ea"/>
              </a:rPr>
              <a:t>2</a:t>
            </a:r>
            <a:r>
              <a:rPr lang="en-US" altLang="zh-CN"/>
              <a:t>=k</a:t>
            </a:r>
            <a:r>
              <a:rPr lang="zh-CN" altLang="en-US"/>
              <a:t>； 由于</a:t>
            </a:r>
            <a:r>
              <a:rPr lang="en-US" altLang="zh-CN"/>
              <a:t>β</a:t>
            </a:r>
            <a:r>
              <a:rPr lang="zh-CN" altLang="en-US"/>
              <a:t>的限制条件，我们可以得到：</a:t>
            </a:r>
            <a:endParaRPr lang="zh-CN" altLang="en-US"/>
          </a:p>
          <a:p>
            <a:endParaRPr lang="zh-CN" altLang="en-US"/>
          </a:p>
          <a:p>
            <a:endParaRPr lang="zh-CN" altLang="en-US"/>
          </a:p>
          <a:p>
            <a:r>
              <a:rPr lang="zh-CN" altLang="en-US"/>
              <a:t> 当</a:t>
            </a:r>
            <a:r>
              <a:rPr lang="en-US" altLang="zh-CN">
                <a:sym typeface="+mn-ea"/>
              </a:rPr>
              <a:t>y</a:t>
            </a:r>
            <a:r>
              <a:rPr lang="en-US" altLang="zh-CN" baseline="-25000">
                <a:sym typeface="+mn-ea"/>
              </a:rPr>
              <a:t>1</a:t>
            </a:r>
            <a:r>
              <a:rPr lang="en-US" altLang="zh-CN">
                <a:latin typeface="Arial" panose="020B0604020202020204" pitchFamily="34" charset="0"/>
              </a:rPr>
              <a:t>≠</a:t>
            </a:r>
            <a:r>
              <a:rPr lang="en-US" altLang="zh-CN">
                <a:sym typeface="+mn-ea"/>
              </a:rPr>
              <a:t>y</a:t>
            </a:r>
            <a:r>
              <a:rPr lang="en-US" altLang="zh-CN" baseline="-25000">
                <a:sym typeface="+mn-ea"/>
              </a:rPr>
              <a:t>2</a:t>
            </a:r>
            <a:r>
              <a:rPr lang="zh-CN" altLang="en-US">
                <a:latin typeface="Arial" panose="020B0604020202020204" pitchFamily="34" charset="0"/>
              </a:rPr>
              <a:t>的时候，</a:t>
            </a:r>
            <a:r>
              <a:rPr lang="en-US" altLang="zh-CN">
                <a:sym typeface="+mn-ea"/>
              </a:rPr>
              <a:t>β</a:t>
            </a:r>
            <a:r>
              <a:rPr lang="en-US" altLang="zh-CN" baseline="-25000">
                <a:sym typeface="+mn-ea"/>
              </a:rPr>
              <a:t>1</a:t>
            </a:r>
            <a:r>
              <a:rPr lang="en-US" altLang="zh-CN">
                <a:sym typeface="+mn-ea"/>
              </a:rPr>
              <a:t>-β</a:t>
            </a:r>
            <a:r>
              <a:rPr lang="en-US" altLang="zh-CN" baseline="-25000">
                <a:sym typeface="+mn-ea"/>
              </a:rPr>
              <a:t>2</a:t>
            </a:r>
            <a:r>
              <a:rPr lang="en-US" altLang="zh-CN">
                <a:sym typeface="+mn-ea"/>
              </a:rPr>
              <a:t>=k</a:t>
            </a:r>
            <a:r>
              <a:rPr lang="zh-CN" altLang="en-US">
                <a:sym typeface="+mn-ea"/>
              </a:rPr>
              <a:t>；由于</a:t>
            </a:r>
            <a:r>
              <a:rPr lang="en-US" altLang="zh-CN">
                <a:sym typeface="+mn-ea"/>
              </a:rPr>
              <a:t>β</a:t>
            </a:r>
            <a:r>
              <a:rPr lang="zh-CN" altLang="en-US">
                <a:sym typeface="+mn-ea"/>
              </a:rPr>
              <a:t>的限制条件，我们可以得到：</a:t>
            </a:r>
            <a:endParaRPr lang="zh-CN" altLang="en-US">
              <a:latin typeface="Arial" panose="020B0604020202020204" pitchFamily="34" charset="0"/>
              <a:sym typeface="+mn-ea"/>
            </a:endParaRPr>
          </a:p>
        </p:txBody>
      </p:sp>
      <p:sp>
        <p:nvSpPr>
          <p:cNvPr id="4" name="标题 3"/>
          <p:cNvSpPr>
            <a:spLocks noGrp="1"/>
          </p:cNvSpPr>
          <p:nvPr>
            <p:ph type="title"/>
          </p:nvPr>
        </p:nvSpPr>
        <p:spPr/>
        <p:txBody>
          <a:bodyPr/>
          <a:p>
            <a:r>
              <a:rPr lang="en-US" altLang="zh-CN"/>
              <a:t>SMO</a:t>
            </a:r>
            <a:endParaRPr lang="en-US" altLang="zh-CN"/>
          </a:p>
        </p:txBody>
      </p:sp>
      <p:graphicFrame>
        <p:nvGraphicFramePr>
          <p:cNvPr id="5" name="对象 4">
            <a:hlinkClick r:id="" action="ppaction://ole?verb="/>
          </p:cNvPr>
          <p:cNvGraphicFramePr>
            <a:graphicFrameLocks noChangeAspect="1"/>
          </p:cNvGraphicFramePr>
          <p:nvPr/>
        </p:nvGraphicFramePr>
        <p:xfrm>
          <a:off x="4638996" y="1764337"/>
          <a:ext cx="2469058" cy="663452"/>
        </p:xfrm>
        <a:graphic>
          <a:graphicData uri="http://schemas.openxmlformats.org/presentationml/2006/ole">
            <mc:AlternateContent xmlns:mc="http://schemas.openxmlformats.org/markup-compatibility/2006">
              <mc:Choice xmlns:v="urn:schemas-microsoft-com:vml" Requires="v">
                <p:oleObj spid="_x0000_s9217" name="" r:id="rId1" imgW="850900" imgH="228600" progId="Equation.KSEE3">
                  <p:embed/>
                </p:oleObj>
              </mc:Choice>
              <mc:Fallback>
                <p:oleObj name="" r:id="rId1" imgW="850900" imgH="228600" progId="Equation.KSEE3">
                  <p:embed/>
                  <p:pic>
                    <p:nvPicPr>
                      <p:cNvPr id="0" name="图片 9216"/>
                      <p:cNvPicPr/>
                      <p:nvPr/>
                    </p:nvPicPr>
                    <p:blipFill>
                      <a:blip r:embed="rId2"/>
                      <a:stretch>
                        <a:fillRect/>
                      </a:stretch>
                    </p:blipFill>
                    <p:spPr>
                      <a:xfrm>
                        <a:off x="4638996" y="1764337"/>
                        <a:ext cx="2469058" cy="663452"/>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747700" y="29206"/>
          <a:ext cx="3516614" cy="1232942"/>
        </p:xfrm>
        <a:graphic>
          <a:graphicData uri="http://schemas.openxmlformats.org/presentationml/2006/ole">
            <mc:AlternateContent xmlns:mc="http://schemas.openxmlformats.org/markup-compatibility/2006">
              <mc:Choice xmlns:v="urn:schemas-microsoft-com:vml" Requires="v">
                <p:oleObj spid="_x0000_s11" name="" r:id="rId3" imgW="1866900" imgH="660400" progId="Equation.KSEE3">
                  <p:embed/>
                </p:oleObj>
              </mc:Choice>
              <mc:Fallback>
                <p:oleObj name="" r:id="rId3" imgW="1866900" imgH="660400" progId="Equation.KSEE3">
                  <p:embed/>
                  <p:pic>
                    <p:nvPicPr>
                      <p:cNvPr id="0" name="图片 20480"/>
                      <p:cNvPicPr/>
                      <p:nvPr/>
                    </p:nvPicPr>
                    <p:blipFill>
                      <a:blip r:embed="rId4"/>
                      <a:stretch>
                        <a:fillRect/>
                      </a:stretch>
                    </p:blipFill>
                    <p:spPr>
                      <a:xfrm>
                        <a:off x="6747700" y="29206"/>
                        <a:ext cx="3516614" cy="1232942"/>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268611" y="3277308"/>
          <a:ext cx="7653508" cy="1302779"/>
        </p:xfrm>
        <a:graphic>
          <a:graphicData uri="http://schemas.openxmlformats.org/presentationml/2006/ole">
            <mc:AlternateContent xmlns:mc="http://schemas.openxmlformats.org/markup-compatibility/2006">
              <mc:Choice xmlns:v="urn:schemas-microsoft-com:vml" Requires="v">
                <p:oleObj spid="_x0000_s9218" name="" r:id="rId5" imgW="2984500" imgH="508000" progId="Equation.KSEE3">
                  <p:embed/>
                </p:oleObj>
              </mc:Choice>
              <mc:Fallback>
                <p:oleObj name="" r:id="rId5" imgW="2984500" imgH="508000" progId="Equation.KSEE3">
                  <p:embed/>
                  <p:pic>
                    <p:nvPicPr>
                      <p:cNvPr id="0" name="图片 9217"/>
                      <p:cNvPicPr/>
                      <p:nvPr/>
                    </p:nvPicPr>
                    <p:blipFill>
                      <a:blip r:embed="rId6"/>
                      <a:stretch>
                        <a:fillRect/>
                      </a:stretch>
                    </p:blipFill>
                    <p:spPr>
                      <a:xfrm>
                        <a:off x="2268611" y="3277308"/>
                        <a:ext cx="7653508" cy="1302779"/>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203878" y="5422588"/>
          <a:ext cx="7784293" cy="1302779"/>
        </p:xfrm>
        <a:graphic>
          <a:graphicData uri="http://schemas.openxmlformats.org/presentationml/2006/ole">
            <mc:AlternateContent xmlns:mc="http://schemas.openxmlformats.org/markup-compatibility/2006">
              <mc:Choice xmlns:v="urn:schemas-microsoft-com:vml" Requires="v">
                <p:oleObj spid="_x0000_s2" name="" r:id="rId7" imgW="3035300" imgH="508000" progId="Equation.KSEE3">
                  <p:embed/>
                </p:oleObj>
              </mc:Choice>
              <mc:Fallback>
                <p:oleObj name="" r:id="rId7" imgW="3035300" imgH="508000" progId="Equation.KSEE3">
                  <p:embed/>
                  <p:pic>
                    <p:nvPicPr>
                      <p:cNvPr id="0" name="图片 9217"/>
                      <p:cNvPicPr/>
                      <p:nvPr/>
                    </p:nvPicPr>
                    <p:blipFill>
                      <a:blip r:embed="rId8"/>
                      <a:stretch>
                        <a:fillRect/>
                      </a:stretch>
                    </p:blipFill>
                    <p:spPr>
                      <a:xfrm>
                        <a:off x="2203878" y="5422588"/>
                        <a:ext cx="7784293" cy="130277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9750" y="1007110"/>
            <a:ext cx="10814050" cy="5170170"/>
          </a:xfrm>
        </p:spPr>
        <p:txBody>
          <a:bodyPr/>
          <a:p>
            <a:r>
              <a:rPr lang="en-US" altLang="zh-CN"/>
              <a:t> </a:t>
            </a:r>
            <a:r>
              <a:rPr lang="zh-CN" altLang="en-US"/>
              <a:t>结合</a:t>
            </a:r>
            <a:r>
              <a:rPr lang="en-US" altLang="zh-CN"/>
              <a:t>β</a:t>
            </a:r>
            <a:r>
              <a:rPr lang="zh-CN" altLang="en-US"/>
              <a:t>的取值限制范围以及函数</a:t>
            </a:r>
            <a:r>
              <a:rPr lang="en-US" altLang="zh-CN"/>
              <a:t>W</a:t>
            </a:r>
            <a:r>
              <a:rPr lang="zh-CN" altLang="en-US"/>
              <a:t>的</a:t>
            </a:r>
            <a:r>
              <a:rPr lang="en-US" altLang="zh-CN"/>
              <a:t>β</a:t>
            </a:r>
            <a:r>
              <a:rPr lang="zh-CN" altLang="en-US"/>
              <a:t>最优解，我们可以得带迭代过程中的最优解为：</a:t>
            </a:r>
            <a:endParaRPr lang="zh-CN" altLang="en-US"/>
          </a:p>
          <a:p>
            <a:endParaRPr lang="zh-CN" altLang="en-US"/>
          </a:p>
          <a:p>
            <a:endParaRPr lang="zh-CN" altLang="en-US"/>
          </a:p>
          <a:p>
            <a:r>
              <a:rPr lang="zh-CN" altLang="en-US"/>
              <a:t> 然后根据</a:t>
            </a:r>
            <a:r>
              <a:rPr lang="en-US" altLang="zh-CN"/>
              <a:t>β</a:t>
            </a:r>
            <a:r>
              <a:rPr lang="en-US" altLang="zh-CN" baseline="-25000"/>
              <a:t>1</a:t>
            </a:r>
            <a:r>
              <a:rPr lang="zh-CN" altLang="en-US"/>
              <a:t>和</a:t>
            </a:r>
            <a:r>
              <a:rPr lang="en-US" altLang="zh-CN"/>
              <a:t>β</a:t>
            </a:r>
            <a:r>
              <a:rPr lang="en-US" altLang="zh-CN" baseline="-25000"/>
              <a:t>2</a:t>
            </a:r>
            <a:r>
              <a:rPr lang="zh-CN" altLang="en-US"/>
              <a:t>的关系，从而可以得到迭代后的</a:t>
            </a:r>
            <a:r>
              <a:rPr lang="en-US" altLang="zh-CN"/>
              <a:t>β</a:t>
            </a:r>
            <a:r>
              <a:rPr lang="en-US" altLang="zh-CN" baseline="-25000"/>
              <a:t>1</a:t>
            </a:r>
            <a:r>
              <a:rPr lang="zh-CN" altLang="en-US"/>
              <a:t>的值：</a:t>
            </a:r>
            <a:endParaRPr lang="zh-CN" altLang="en-US"/>
          </a:p>
        </p:txBody>
      </p:sp>
      <p:sp>
        <p:nvSpPr>
          <p:cNvPr id="4" name="标题 3"/>
          <p:cNvSpPr>
            <a:spLocks noGrp="1"/>
          </p:cNvSpPr>
          <p:nvPr>
            <p:ph type="title"/>
          </p:nvPr>
        </p:nvSpPr>
        <p:spPr/>
        <p:txBody>
          <a:bodyPr/>
          <a:p>
            <a:r>
              <a:rPr lang="en-US" altLang="zh-CN"/>
              <a:t>SMO</a:t>
            </a:r>
            <a:endParaRPr lang="en-US" altLang="zh-CN"/>
          </a:p>
        </p:txBody>
      </p:sp>
      <p:graphicFrame>
        <p:nvGraphicFramePr>
          <p:cNvPr id="5" name="对象 4">
            <a:hlinkClick r:id="" action="ppaction://ole?verb="/>
          </p:cNvPr>
          <p:cNvGraphicFramePr>
            <a:graphicFrameLocks noChangeAspect="1"/>
          </p:cNvGraphicFramePr>
          <p:nvPr/>
        </p:nvGraphicFramePr>
        <p:xfrm>
          <a:off x="2852878" y="1904012"/>
          <a:ext cx="5702514" cy="2281133"/>
        </p:xfrm>
        <a:graphic>
          <a:graphicData uri="http://schemas.openxmlformats.org/presentationml/2006/ole">
            <mc:AlternateContent xmlns:mc="http://schemas.openxmlformats.org/markup-compatibility/2006">
              <mc:Choice xmlns:v="urn:schemas-microsoft-com:vml" Requires="v">
                <p:oleObj spid="_x0000_s10241" name="" r:id="rId1" imgW="1968500" imgH="787400" progId="Equation.KSEE3">
                  <p:embed/>
                </p:oleObj>
              </mc:Choice>
              <mc:Fallback>
                <p:oleObj name="" r:id="rId1" imgW="1968500" imgH="787400" progId="Equation.KSEE3">
                  <p:embed/>
                  <p:pic>
                    <p:nvPicPr>
                      <p:cNvPr id="0" name="图片 10240"/>
                      <p:cNvPicPr/>
                      <p:nvPr/>
                    </p:nvPicPr>
                    <p:blipFill>
                      <a:blip r:embed="rId2"/>
                      <a:stretch>
                        <a:fillRect/>
                      </a:stretch>
                    </p:blipFill>
                    <p:spPr>
                      <a:xfrm>
                        <a:off x="2852878" y="1904012"/>
                        <a:ext cx="5702514" cy="2281133"/>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78445" y="4834023"/>
          <a:ext cx="6536749" cy="650120"/>
        </p:xfrm>
        <a:graphic>
          <a:graphicData uri="http://schemas.openxmlformats.org/presentationml/2006/ole">
            <mc:AlternateContent xmlns:mc="http://schemas.openxmlformats.org/markup-compatibility/2006">
              <mc:Choice xmlns:v="urn:schemas-microsoft-com:vml" Requires="v">
                <p:oleObj spid="_x0000_s10242" name="" r:id="rId3" imgW="2298700" imgH="228600" progId="Equation.KSEE3">
                  <p:embed/>
                </p:oleObj>
              </mc:Choice>
              <mc:Fallback>
                <p:oleObj name="" r:id="rId3" imgW="2298700" imgH="228600" progId="Equation.KSEE3">
                  <p:embed/>
                  <p:pic>
                    <p:nvPicPr>
                      <p:cNvPr id="0" name="图片 10241"/>
                      <p:cNvPicPr/>
                      <p:nvPr/>
                    </p:nvPicPr>
                    <p:blipFill>
                      <a:blip r:embed="rId4"/>
                      <a:stretch>
                        <a:fillRect/>
                      </a:stretch>
                    </p:blipFill>
                    <p:spPr>
                      <a:xfrm>
                        <a:off x="2678445" y="4834023"/>
                        <a:ext cx="6536749" cy="65012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412689" y="5557763"/>
          <a:ext cx="7557006" cy="791064"/>
        </p:xfrm>
        <a:graphic>
          <a:graphicData uri="http://schemas.openxmlformats.org/presentationml/2006/ole">
            <mc:AlternateContent xmlns:mc="http://schemas.openxmlformats.org/markup-compatibility/2006">
              <mc:Choice xmlns:v="urn:schemas-microsoft-com:vml" Requires="v">
                <p:oleObj spid="_x0000_s10243" name="" r:id="rId5" imgW="2184400" imgH="228600" progId="Equation.KSEE3">
                  <p:embed/>
                </p:oleObj>
              </mc:Choice>
              <mc:Fallback>
                <p:oleObj name="" r:id="rId5" imgW="2184400" imgH="228600" progId="Equation.KSEE3">
                  <p:embed/>
                  <p:pic>
                    <p:nvPicPr>
                      <p:cNvPr id="0" name="图片 10242"/>
                      <p:cNvPicPr/>
                      <p:nvPr/>
                    </p:nvPicPr>
                    <p:blipFill>
                      <a:blip r:embed="rId6"/>
                      <a:stretch>
                        <a:fillRect/>
                      </a:stretch>
                    </p:blipFill>
                    <p:spPr>
                      <a:xfrm>
                        <a:off x="3412689" y="5557763"/>
                        <a:ext cx="7557006" cy="79106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4810" y="852805"/>
            <a:ext cx="10968990" cy="5324475"/>
          </a:xfrm>
        </p:spPr>
        <p:txBody>
          <a:bodyPr/>
          <a:p>
            <a:r>
              <a:rPr lang="en-US" altLang="zh-CN"/>
              <a:t> </a:t>
            </a:r>
            <a:r>
              <a:rPr lang="zh-CN" altLang="en-US"/>
              <a:t>求解</a:t>
            </a:r>
            <a:r>
              <a:rPr lang="en-US" altLang="zh-CN"/>
              <a:t>β</a:t>
            </a:r>
            <a:r>
              <a:rPr lang="zh-CN" altLang="en-US"/>
              <a:t>的过程中，相关公式如下：</a:t>
            </a:r>
            <a:endParaRPr lang="zh-CN" altLang="en-US"/>
          </a:p>
        </p:txBody>
      </p:sp>
      <p:sp>
        <p:nvSpPr>
          <p:cNvPr id="4" name="标题 3"/>
          <p:cNvSpPr>
            <a:spLocks noGrp="1"/>
          </p:cNvSpPr>
          <p:nvPr>
            <p:ph type="title"/>
          </p:nvPr>
        </p:nvSpPr>
        <p:spPr/>
        <p:txBody>
          <a:bodyPr/>
          <a:p>
            <a:r>
              <a:rPr lang="en-US" altLang="zh-CN"/>
              <a:t>SMO</a:t>
            </a:r>
            <a:endParaRPr lang="en-US" altLang="zh-CN"/>
          </a:p>
        </p:txBody>
      </p:sp>
      <p:graphicFrame>
        <p:nvGraphicFramePr>
          <p:cNvPr id="9" name="对象 8">
            <a:hlinkClick r:id="" action="ppaction://ole?verb="/>
          </p:cNvPr>
          <p:cNvGraphicFramePr>
            <a:graphicFrameLocks noChangeAspect="1"/>
          </p:cNvGraphicFramePr>
          <p:nvPr/>
        </p:nvGraphicFramePr>
        <p:xfrm>
          <a:off x="3128242" y="2177012"/>
          <a:ext cx="4933671" cy="1103426"/>
        </p:xfrm>
        <a:graphic>
          <a:graphicData uri="http://schemas.openxmlformats.org/presentationml/2006/ole">
            <mc:AlternateContent xmlns:mc="http://schemas.openxmlformats.org/markup-compatibility/2006">
              <mc:Choice xmlns:v="urn:schemas-microsoft-com:vml" Requires="v">
                <p:oleObj spid="_x0000_s8194" name="" r:id="rId1" imgW="2044700" imgH="457200" progId="Equation.KSEE3">
                  <p:embed/>
                </p:oleObj>
              </mc:Choice>
              <mc:Fallback>
                <p:oleObj name="" r:id="rId1" imgW="2044700" imgH="457200" progId="Equation.KSEE3">
                  <p:embed/>
                  <p:pic>
                    <p:nvPicPr>
                      <p:cNvPr id="0" name="图片 8193"/>
                      <p:cNvPicPr/>
                      <p:nvPr/>
                    </p:nvPicPr>
                    <p:blipFill>
                      <a:blip r:embed="rId2"/>
                      <a:stretch>
                        <a:fillRect/>
                      </a:stretch>
                    </p:blipFill>
                    <p:spPr>
                      <a:xfrm>
                        <a:off x="3128242" y="2177012"/>
                        <a:ext cx="4933671" cy="1103426"/>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959424" y="1575792"/>
          <a:ext cx="2775706" cy="677420"/>
        </p:xfrm>
        <a:graphic>
          <a:graphicData uri="http://schemas.openxmlformats.org/presentationml/2006/ole">
            <mc:AlternateContent xmlns:mc="http://schemas.openxmlformats.org/markup-compatibility/2006">
              <mc:Choice xmlns:v="urn:schemas-microsoft-com:vml" Requires="v">
                <p:oleObj spid="_x0000_s1025" name="" r:id="rId3" imgW="1041400" imgH="254000" progId="Equation.KSEE3">
                  <p:embed/>
                </p:oleObj>
              </mc:Choice>
              <mc:Fallback>
                <p:oleObj name="" r:id="rId3" imgW="1041400" imgH="254000" progId="Equation.KSEE3">
                  <p:embed/>
                  <p:pic>
                    <p:nvPicPr>
                      <p:cNvPr id="0" name="图片 1024"/>
                      <p:cNvPicPr/>
                      <p:nvPr/>
                    </p:nvPicPr>
                    <p:blipFill>
                      <a:blip r:embed="rId4"/>
                      <a:stretch>
                        <a:fillRect/>
                      </a:stretch>
                    </p:blipFill>
                    <p:spPr>
                      <a:xfrm>
                        <a:off x="1959424" y="1575792"/>
                        <a:ext cx="2775706" cy="67742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5456998" y="1293256"/>
          <a:ext cx="6007258" cy="1089458"/>
        </p:xfrm>
        <a:graphic>
          <a:graphicData uri="http://schemas.openxmlformats.org/presentationml/2006/ole">
            <mc:AlternateContent xmlns:mc="http://schemas.openxmlformats.org/markup-compatibility/2006">
              <mc:Choice xmlns:v="urn:schemas-microsoft-com:vml" Requires="v">
                <p:oleObj spid="_x0000_s11265" name="" r:id="rId5" imgW="2451100" imgH="444500" progId="Equation.KSEE3">
                  <p:embed/>
                </p:oleObj>
              </mc:Choice>
              <mc:Fallback>
                <p:oleObj name="" r:id="rId5" imgW="2451100" imgH="444500" progId="Equation.KSEE3">
                  <p:embed/>
                  <p:pic>
                    <p:nvPicPr>
                      <p:cNvPr id="0" name="图片 11264"/>
                      <p:cNvPicPr/>
                      <p:nvPr/>
                    </p:nvPicPr>
                    <p:blipFill>
                      <a:blip r:embed="rId6"/>
                      <a:stretch>
                        <a:fillRect/>
                      </a:stretch>
                    </p:blipFill>
                    <p:spPr>
                      <a:xfrm>
                        <a:off x="5456998" y="1293256"/>
                        <a:ext cx="6007258" cy="1089458"/>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780327" y="3280438"/>
          <a:ext cx="6038367" cy="2416363"/>
        </p:xfrm>
        <a:graphic>
          <a:graphicData uri="http://schemas.openxmlformats.org/presentationml/2006/ole">
            <mc:AlternateContent xmlns:mc="http://schemas.openxmlformats.org/markup-compatibility/2006">
              <mc:Choice xmlns:v="urn:schemas-microsoft-com:vml" Requires="v">
                <p:oleObj spid="_x0000_s10241" name="" r:id="rId7" imgW="1968500" imgH="787400" progId="Equation.KSEE3">
                  <p:embed/>
                </p:oleObj>
              </mc:Choice>
              <mc:Fallback>
                <p:oleObj name="" r:id="rId7" imgW="1968500" imgH="787400" progId="Equation.KSEE3">
                  <p:embed/>
                  <p:pic>
                    <p:nvPicPr>
                      <p:cNvPr id="0" name="图片 10240"/>
                      <p:cNvPicPr/>
                      <p:nvPr/>
                    </p:nvPicPr>
                    <p:blipFill>
                      <a:blip r:embed="rId8"/>
                      <a:stretch>
                        <a:fillRect/>
                      </a:stretch>
                    </p:blipFill>
                    <p:spPr>
                      <a:xfrm>
                        <a:off x="2780327" y="3280438"/>
                        <a:ext cx="6038367" cy="2416363"/>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405746" y="5696800"/>
          <a:ext cx="6939900" cy="791064"/>
        </p:xfrm>
        <a:graphic>
          <a:graphicData uri="http://schemas.openxmlformats.org/presentationml/2006/ole">
            <mc:AlternateContent xmlns:mc="http://schemas.openxmlformats.org/markup-compatibility/2006">
              <mc:Choice xmlns:v="urn:schemas-microsoft-com:vml" Requires="v">
                <p:oleObj spid="_x0000_s10243" name="" r:id="rId9" imgW="2005965" imgH="228600" progId="Equation.KSEE3">
                  <p:embed/>
                </p:oleObj>
              </mc:Choice>
              <mc:Fallback>
                <p:oleObj name="" r:id="rId9" imgW="2005965" imgH="228600" progId="Equation.KSEE3">
                  <p:embed/>
                  <p:pic>
                    <p:nvPicPr>
                      <p:cNvPr id="0" name="图片 10242"/>
                      <p:cNvPicPr/>
                      <p:nvPr/>
                    </p:nvPicPr>
                    <p:blipFill>
                      <a:blip r:embed="rId10"/>
                      <a:stretch>
                        <a:fillRect/>
                      </a:stretch>
                    </p:blipFill>
                    <p:spPr>
                      <a:xfrm>
                        <a:off x="2405746" y="5696800"/>
                        <a:ext cx="6939900" cy="79106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58165" y="1045845"/>
            <a:ext cx="10795635" cy="5131435"/>
          </a:xfrm>
        </p:spPr>
        <p:txBody>
          <a:bodyPr/>
          <a:p>
            <a:r>
              <a:rPr lang="en-US" altLang="zh-CN"/>
              <a:t> </a:t>
            </a:r>
            <a:r>
              <a:rPr lang="zh-CN" altLang="en-US"/>
              <a:t>可以发现</a:t>
            </a:r>
            <a:r>
              <a:rPr lang="en-US" altLang="zh-CN"/>
              <a:t>SMO</a:t>
            </a:r>
            <a:r>
              <a:rPr lang="zh-CN" altLang="en-US"/>
              <a:t>算法中，是选择两个合适的</a:t>
            </a:r>
            <a:r>
              <a:rPr lang="en-US" altLang="zh-CN"/>
              <a:t>β</a:t>
            </a:r>
            <a:r>
              <a:rPr lang="zh-CN" altLang="en-US"/>
              <a:t>变量做迭代，其它变量作为常量来进行优化的一个过程，那么这两个变量到底怎么选择呢</a:t>
            </a:r>
            <a:r>
              <a:rPr lang="en-US" altLang="zh-CN"/>
              <a:t>???</a:t>
            </a:r>
            <a:endParaRPr lang="en-US" altLang="zh-CN"/>
          </a:p>
          <a:p>
            <a:pPr lvl="1"/>
            <a:r>
              <a:rPr lang="en-US" altLang="zh-CN"/>
              <a:t> </a:t>
            </a:r>
            <a:r>
              <a:rPr lang="zh-CN" altLang="en-US">
                <a:sym typeface="+mn-ea"/>
              </a:rPr>
              <a:t>每次优化的时候，必须同时优化</a:t>
            </a:r>
            <a:r>
              <a:rPr lang="en-US" altLang="zh-CN">
                <a:sym typeface="+mn-ea"/>
              </a:rPr>
              <a:t>β</a:t>
            </a:r>
            <a:r>
              <a:rPr lang="zh-CN" altLang="en-US">
                <a:sym typeface="+mn-ea"/>
              </a:rPr>
              <a:t>的两个分量；因为如果只优化一个分量的话，新的</a:t>
            </a:r>
            <a:r>
              <a:rPr lang="en-US" altLang="zh-CN">
                <a:sym typeface="+mn-ea"/>
              </a:rPr>
              <a:t>β</a:t>
            </a:r>
            <a:r>
              <a:rPr lang="zh-CN" altLang="en-US">
                <a:sym typeface="+mn-ea"/>
              </a:rPr>
              <a:t>值就没法满足</a:t>
            </a:r>
            <a:r>
              <a:rPr lang="zh-CN" altLang="en-US" b="1">
                <a:sym typeface="+mn-ea"/>
              </a:rPr>
              <a:t>初始限制条件</a:t>
            </a:r>
            <a:r>
              <a:rPr lang="zh-CN" altLang="en-US">
                <a:sym typeface="+mn-ea"/>
              </a:rPr>
              <a:t>中的</a:t>
            </a:r>
            <a:r>
              <a:rPr lang="zh-CN" altLang="en-US" b="1">
                <a:sym typeface="+mn-ea"/>
              </a:rPr>
              <a:t>等式约束条件</a:t>
            </a:r>
            <a:r>
              <a:rPr lang="zh-CN" altLang="en-US">
                <a:sym typeface="+mn-ea"/>
              </a:rPr>
              <a:t>了。</a:t>
            </a:r>
            <a:endParaRPr lang="zh-CN" altLang="en-US"/>
          </a:p>
          <a:p>
            <a:pPr lvl="1"/>
            <a:r>
              <a:rPr lang="zh-CN" altLang="en-US">
                <a:sym typeface="+mn-ea"/>
              </a:rPr>
              <a:t> 每次优化的两个分量应该是违反</a:t>
            </a:r>
            <a:r>
              <a:rPr lang="en-US" altLang="zh-CN" b="1">
                <a:sym typeface="+mn-ea"/>
              </a:rPr>
              <a:t>g(x)</a:t>
            </a:r>
            <a:r>
              <a:rPr lang="zh-CN" altLang="en-US" b="1">
                <a:sym typeface="+mn-ea"/>
              </a:rPr>
              <a:t>目标条件</a:t>
            </a:r>
            <a:r>
              <a:rPr lang="zh-CN" altLang="en-US">
                <a:sym typeface="+mn-ea"/>
              </a:rPr>
              <a:t>比较多的。也就是说，本来应当是大于等于</a:t>
            </a:r>
            <a:r>
              <a:rPr lang="en-US" altLang="zh-CN">
                <a:sym typeface="+mn-ea"/>
              </a:rPr>
              <a:t>1</a:t>
            </a:r>
            <a:r>
              <a:rPr lang="zh-CN" altLang="en-US">
                <a:sym typeface="+mn-ea"/>
              </a:rPr>
              <a:t>的，越是小于</a:t>
            </a:r>
            <a:r>
              <a:rPr lang="en-US" altLang="zh-CN">
                <a:sym typeface="+mn-ea"/>
              </a:rPr>
              <a:t>1</a:t>
            </a:r>
            <a:r>
              <a:rPr lang="zh-CN" altLang="en-US">
                <a:sym typeface="+mn-ea"/>
              </a:rPr>
              <a:t>违反</a:t>
            </a:r>
            <a:r>
              <a:rPr lang="en-US" altLang="zh-CN" b="1">
                <a:sym typeface="+mn-ea"/>
              </a:rPr>
              <a:t>g(x)</a:t>
            </a:r>
            <a:r>
              <a:rPr lang="zh-CN" altLang="en-US" b="1">
                <a:sym typeface="+mn-ea"/>
              </a:rPr>
              <a:t>目标条件</a:t>
            </a:r>
            <a:r>
              <a:rPr lang="zh-CN" altLang="en-US">
                <a:sym typeface="+mn-ea"/>
              </a:rPr>
              <a:t>就越多。</a:t>
            </a:r>
            <a:endParaRPr lang="zh-CN" altLang="en-US"/>
          </a:p>
          <a:p>
            <a:pPr lvl="1"/>
            <a:endParaRPr lang="en-US" altLang="zh-CN"/>
          </a:p>
        </p:txBody>
      </p:sp>
      <p:sp>
        <p:nvSpPr>
          <p:cNvPr id="4" name="标题 3"/>
          <p:cNvSpPr>
            <a:spLocks noGrp="1"/>
          </p:cNvSpPr>
          <p:nvPr>
            <p:ph type="title"/>
          </p:nvPr>
        </p:nvSpPr>
        <p:spPr/>
        <p:txBody>
          <a:bodyPr/>
          <a:p>
            <a:r>
              <a:rPr lang="en-US" altLang="zh-CN"/>
              <a:t>SMO</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9080" y="912495"/>
            <a:ext cx="11094720" cy="5264785"/>
          </a:xfrm>
        </p:spPr>
        <p:txBody>
          <a:bodyPr/>
          <a:p>
            <a:r>
              <a:rPr lang="en-US" altLang="zh-CN"/>
              <a:t> SMO</a:t>
            </a:r>
            <a:r>
              <a:rPr lang="zh-CN" altLang="en-US"/>
              <a:t>算法在选择第一个</a:t>
            </a:r>
            <a:r>
              <a:rPr lang="en-US" altLang="zh-CN"/>
              <a:t>β</a:t>
            </a:r>
            <a:r>
              <a:rPr lang="zh-CN" altLang="en-US"/>
              <a:t>变量的时候，需要选择在训练集上违反</a:t>
            </a:r>
            <a:r>
              <a:rPr lang="en-US" altLang="zh-CN"/>
              <a:t>KKT</a:t>
            </a:r>
            <a:r>
              <a:rPr lang="zh-CN" altLang="en-US"/>
              <a:t>条件最严重的样本点。一般情况下，先选择</a:t>
            </a:r>
            <a:r>
              <a:rPr lang="en-US" altLang="zh-CN"/>
              <a:t>0&lt;β&lt;C</a:t>
            </a:r>
            <a:r>
              <a:rPr lang="zh-CN" altLang="en-US"/>
              <a:t>的样本点</a:t>
            </a:r>
            <a:r>
              <a:rPr lang="en-US" altLang="zh-CN"/>
              <a:t>(</a:t>
            </a:r>
            <a:r>
              <a:rPr lang="zh-CN" altLang="en-US"/>
              <a:t>即支持向量</a:t>
            </a:r>
            <a:r>
              <a:rPr lang="en-US" altLang="zh-CN"/>
              <a:t>)</a:t>
            </a:r>
            <a:r>
              <a:rPr lang="zh-CN" altLang="en-US"/>
              <a:t>，只有当所有的支持向量都满足</a:t>
            </a:r>
            <a:r>
              <a:rPr lang="en-US" altLang="zh-CN"/>
              <a:t>KKT</a:t>
            </a:r>
            <a:r>
              <a:rPr lang="zh-CN" altLang="en-US"/>
              <a:t>条件的时候，才会选择其它样本点。因为此时违反</a:t>
            </a:r>
            <a:r>
              <a:rPr lang="en-US" altLang="zh-CN"/>
              <a:t>KKT</a:t>
            </a:r>
            <a:r>
              <a:rPr lang="zh-CN" altLang="en-US"/>
              <a:t>条件越严重，在经过一次优化后，会让变量</a:t>
            </a:r>
            <a:r>
              <a:rPr lang="en-US" altLang="zh-CN"/>
              <a:t>β</a:t>
            </a:r>
            <a:r>
              <a:rPr lang="zh-CN" altLang="en-US"/>
              <a:t>尽可能的发生变化，从而可以以更少的迭代次数让模型达到</a:t>
            </a:r>
            <a:r>
              <a:rPr lang="en-US" altLang="zh-CN" b="1"/>
              <a:t>g(x)</a:t>
            </a:r>
            <a:r>
              <a:rPr lang="zh-CN" altLang="en-US" b="1"/>
              <a:t>目标条件</a:t>
            </a:r>
            <a:r>
              <a:rPr lang="zh-CN" altLang="en-US"/>
              <a:t>。</a:t>
            </a:r>
            <a:endParaRPr lang="zh-CN" altLang="en-US"/>
          </a:p>
        </p:txBody>
      </p:sp>
      <p:sp>
        <p:nvSpPr>
          <p:cNvPr id="4" name="标题 3"/>
          <p:cNvSpPr>
            <a:spLocks noGrp="1"/>
          </p:cNvSpPr>
          <p:nvPr>
            <p:ph type="title"/>
          </p:nvPr>
        </p:nvSpPr>
        <p:spPr/>
        <p:txBody>
          <a:bodyPr>
            <a:normAutofit/>
          </a:bodyPr>
          <a:p>
            <a:r>
              <a:rPr lang="en-US" altLang="zh-CN"/>
              <a:t>SMO</a:t>
            </a:r>
            <a:br>
              <a:rPr lang="en-US" altLang="zh-CN"/>
            </a:br>
            <a:r>
              <a:rPr lang="zh-CN" altLang="en-US" sz="2200"/>
              <a:t>第一个</a:t>
            </a:r>
            <a:r>
              <a:rPr lang="en-US" altLang="zh-CN" sz="2200"/>
              <a:t>β</a:t>
            </a:r>
            <a:r>
              <a:rPr lang="zh-CN" altLang="en-US" sz="2200"/>
              <a:t>变量的选择</a:t>
            </a:r>
            <a:endParaRPr lang="zh-CN" altLang="en-US" sz="2200"/>
          </a:p>
        </p:txBody>
      </p:sp>
      <p:graphicFrame>
        <p:nvGraphicFramePr>
          <p:cNvPr id="2" name="对象 1">
            <a:hlinkClick r:id="" action="ppaction://ole?verb="/>
          </p:cNvPr>
          <p:cNvGraphicFramePr>
            <a:graphicFrameLocks noChangeAspect="1"/>
          </p:cNvGraphicFramePr>
          <p:nvPr/>
        </p:nvGraphicFramePr>
        <p:xfrm>
          <a:off x="2102884" y="4201053"/>
          <a:ext cx="7405904" cy="2634127"/>
        </p:xfrm>
        <a:graphic>
          <a:graphicData uri="http://schemas.openxmlformats.org/presentationml/2006/ole">
            <mc:AlternateContent xmlns:mc="http://schemas.openxmlformats.org/markup-compatibility/2006">
              <mc:Choice xmlns:v="urn:schemas-microsoft-com:vml" Requires="v">
                <p:oleObj spid="_x0000_s6" name="" r:id="rId1" imgW="2286000" imgH="812800" progId="Equation.KSEE3">
                  <p:embed/>
                </p:oleObj>
              </mc:Choice>
              <mc:Fallback>
                <p:oleObj name="" r:id="rId1" imgW="2286000" imgH="812800" progId="Equation.KSEE3">
                  <p:embed/>
                  <p:pic>
                    <p:nvPicPr>
                      <p:cNvPr id="0" name="图片 3076"/>
                      <p:cNvPicPr/>
                      <p:nvPr/>
                    </p:nvPicPr>
                    <p:blipFill>
                      <a:blip r:embed="rId2"/>
                      <a:stretch>
                        <a:fillRect/>
                      </a:stretch>
                    </p:blipFill>
                    <p:spPr>
                      <a:xfrm>
                        <a:off x="2102884" y="4201053"/>
                        <a:ext cx="7405904" cy="2634127"/>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49275" y="1104265"/>
            <a:ext cx="10988040" cy="5255895"/>
          </a:xfrm>
        </p:spPr>
        <p:txBody>
          <a:bodyPr>
            <a:normAutofit lnSpcReduction="20000"/>
          </a:bodyPr>
          <a:p>
            <a:r>
              <a:rPr lang="en-US" altLang="zh-CN"/>
              <a:t> </a:t>
            </a:r>
            <a:r>
              <a:rPr lang="zh-CN" altLang="en-US"/>
              <a:t>在选择第一个变量</a:t>
            </a:r>
            <a:r>
              <a:rPr lang="en-US" altLang="zh-CN"/>
              <a:t>β</a:t>
            </a:r>
            <a:r>
              <a:rPr lang="en-US" altLang="zh-CN" baseline="-25000"/>
              <a:t>1</a:t>
            </a:r>
            <a:r>
              <a:rPr lang="zh-CN" altLang="en-US"/>
              <a:t>后，在选择第二个变量</a:t>
            </a:r>
            <a:r>
              <a:rPr lang="en-US" altLang="zh-CN"/>
              <a:t>β</a:t>
            </a:r>
            <a:r>
              <a:rPr lang="en-US" altLang="zh-CN" baseline="-25000"/>
              <a:t>2</a:t>
            </a:r>
            <a:r>
              <a:rPr lang="zh-CN" altLang="en-US"/>
              <a:t>的时候，希望能够按照优化后的</a:t>
            </a:r>
            <a:r>
              <a:rPr lang="en-US" altLang="zh-CN">
                <a:sym typeface="+mn-ea"/>
              </a:rPr>
              <a:t>β</a:t>
            </a:r>
            <a:r>
              <a:rPr lang="en-US" altLang="zh-CN" baseline="-25000">
                <a:sym typeface="+mn-ea"/>
              </a:rPr>
              <a:t>1</a:t>
            </a:r>
            <a:r>
              <a:rPr lang="zh-CN" altLang="en-US"/>
              <a:t>和</a:t>
            </a:r>
            <a:r>
              <a:rPr lang="en-US" altLang="zh-CN">
                <a:sym typeface="+mn-ea"/>
              </a:rPr>
              <a:t>β</a:t>
            </a:r>
            <a:r>
              <a:rPr lang="en-US" altLang="zh-CN" baseline="-25000">
                <a:sym typeface="+mn-ea"/>
              </a:rPr>
              <a:t>2</a:t>
            </a:r>
            <a:r>
              <a:rPr lang="zh-CN" altLang="en-US"/>
              <a:t>有尽可能多的改变来选择，也就是说让</a:t>
            </a:r>
            <a:r>
              <a:rPr lang="en-US" altLang="zh-CN"/>
              <a:t>|</a:t>
            </a:r>
            <a:r>
              <a:rPr lang="en-US" altLang="zh-CN">
                <a:sym typeface="+mn-ea"/>
              </a:rPr>
              <a:t>E</a:t>
            </a:r>
            <a:r>
              <a:rPr lang="en-US" altLang="zh-CN" baseline="-25000">
                <a:sym typeface="+mn-ea"/>
              </a:rPr>
              <a:t>1</a:t>
            </a:r>
            <a:r>
              <a:rPr lang="en-US" altLang="zh-CN"/>
              <a:t>-E</a:t>
            </a:r>
            <a:r>
              <a:rPr lang="en-US" altLang="zh-CN" baseline="-25000"/>
              <a:t>2</a:t>
            </a:r>
            <a:r>
              <a:rPr lang="en-US" altLang="zh-CN"/>
              <a:t>|</a:t>
            </a:r>
            <a:r>
              <a:rPr lang="zh-CN" altLang="en-US"/>
              <a:t>足够的大，当</a:t>
            </a:r>
            <a:r>
              <a:rPr lang="en-US" altLang="zh-CN">
                <a:sym typeface="+mn-ea"/>
              </a:rPr>
              <a:t>E</a:t>
            </a:r>
            <a:r>
              <a:rPr lang="en-US" altLang="zh-CN" baseline="-25000">
                <a:sym typeface="+mn-ea"/>
              </a:rPr>
              <a:t>1</a:t>
            </a:r>
            <a:r>
              <a:rPr lang="zh-CN" altLang="en-US"/>
              <a:t>为正的时候，选择最小的</a:t>
            </a:r>
            <a:r>
              <a:rPr lang="en-US" altLang="zh-CN">
                <a:sym typeface="+mn-ea"/>
              </a:rPr>
              <a:t>E</a:t>
            </a:r>
            <a:r>
              <a:rPr lang="en-US" altLang="zh-CN" baseline="-25000">
                <a:sym typeface="+mn-ea"/>
              </a:rPr>
              <a:t>i</a:t>
            </a:r>
            <a:r>
              <a:rPr lang="zh-CN" altLang="en-US"/>
              <a:t>作为</a:t>
            </a:r>
            <a:r>
              <a:rPr lang="en-US" altLang="zh-CN">
                <a:sym typeface="+mn-ea"/>
              </a:rPr>
              <a:t>E</a:t>
            </a:r>
            <a:r>
              <a:rPr lang="en-US" altLang="zh-CN" baseline="-25000">
                <a:sym typeface="+mn-ea"/>
              </a:rPr>
              <a:t>2</a:t>
            </a:r>
            <a:r>
              <a:rPr lang="zh-CN" altLang="en-US"/>
              <a:t>；当</a:t>
            </a:r>
            <a:r>
              <a:rPr lang="en-US" altLang="zh-CN">
                <a:sym typeface="+mn-ea"/>
              </a:rPr>
              <a:t>E</a:t>
            </a:r>
            <a:r>
              <a:rPr lang="en-US" altLang="zh-CN" baseline="-25000">
                <a:sym typeface="+mn-ea"/>
              </a:rPr>
              <a:t>1</a:t>
            </a:r>
            <a:r>
              <a:rPr lang="zh-CN" altLang="en-US"/>
              <a:t>为负的时候，选择最大的</a:t>
            </a:r>
            <a:r>
              <a:rPr lang="en-US" altLang="zh-CN"/>
              <a:t>Ei</a:t>
            </a:r>
            <a:r>
              <a:rPr lang="zh-CN" altLang="en-US"/>
              <a:t>作为</a:t>
            </a:r>
            <a:r>
              <a:rPr lang="en-US" altLang="zh-CN">
                <a:sym typeface="+mn-ea"/>
              </a:rPr>
              <a:t>E</a:t>
            </a:r>
            <a:r>
              <a:rPr lang="en-US" altLang="zh-CN" baseline="-25000">
                <a:sym typeface="+mn-ea"/>
              </a:rPr>
              <a:t>2</a:t>
            </a:r>
            <a:r>
              <a:rPr lang="zh-CN" altLang="en-US"/>
              <a:t>。</a:t>
            </a:r>
            <a:endParaRPr lang="zh-CN" altLang="en-US"/>
          </a:p>
          <a:p>
            <a:r>
              <a:rPr lang="zh-CN" altLang="en-US"/>
              <a:t> 备注：如果选择的第二个变量不能够让目标函数有足够的下降，那么可以通过遍历所有样本点来作为</a:t>
            </a:r>
            <a:r>
              <a:rPr lang="en-US" altLang="zh-CN"/>
              <a:t>β</a:t>
            </a:r>
            <a:r>
              <a:rPr lang="en-US" altLang="zh-CN" baseline="-25000"/>
              <a:t>2</a:t>
            </a:r>
            <a:r>
              <a:rPr lang="zh-CN" altLang="en-US"/>
              <a:t>，直到目标函数有足够的下降，如果都没有足够的下降的话，那么直接跳出循环，重新选择</a:t>
            </a:r>
            <a:r>
              <a:rPr lang="en-US" altLang="zh-CN"/>
              <a:t>β</a:t>
            </a:r>
            <a:r>
              <a:rPr lang="en-US" altLang="zh-CN" baseline="-25000"/>
              <a:t>1</a:t>
            </a:r>
            <a:r>
              <a:rPr lang="zh-CN" altLang="en-US"/>
              <a:t>；</a:t>
            </a:r>
            <a:endParaRPr lang="zh-CN" altLang="en-US"/>
          </a:p>
        </p:txBody>
      </p:sp>
      <p:sp>
        <p:nvSpPr>
          <p:cNvPr id="4" name="标题 3"/>
          <p:cNvSpPr>
            <a:spLocks noGrp="1"/>
          </p:cNvSpPr>
          <p:nvPr>
            <p:ph type="title"/>
          </p:nvPr>
        </p:nvSpPr>
        <p:spPr/>
        <p:txBody>
          <a:bodyPr>
            <a:normAutofit/>
          </a:bodyPr>
          <a:p>
            <a:r>
              <a:rPr lang="en-US" altLang="zh-CN"/>
              <a:t>SMO</a:t>
            </a:r>
            <a:br>
              <a:rPr lang="en-US" altLang="zh-CN"/>
            </a:br>
            <a:r>
              <a:rPr lang="zh-CN" altLang="en-US" sz="2200"/>
              <a:t>第二个</a:t>
            </a:r>
            <a:r>
              <a:rPr lang="en-US" altLang="zh-CN" sz="2200"/>
              <a:t>β</a:t>
            </a:r>
            <a:r>
              <a:rPr lang="zh-CN" altLang="en-US" sz="2200"/>
              <a:t>变量的选择</a:t>
            </a:r>
            <a:endParaRPr lang="zh-CN" altLang="en-US" sz="2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7340" y="1075055"/>
            <a:ext cx="11046460" cy="5102225"/>
          </a:xfrm>
        </p:spPr>
        <p:txBody>
          <a:bodyPr/>
          <a:p>
            <a:r>
              <a:rPr lang="en-US" altLang="zh-CN"/>
              <a:t> </a:t>
            </a:r>
            <a:r>
              <a:rPr lang="zh-CN" altLang="en-US"/>
              <a:t>在每次完成两个</a:t>
            </a:r>
            <a:r>
              <a:rPr lang="en-US" altLang="zh-CN"/>
              <a:t>β</a:t>
            </a:r>
            <a:r>
              <a:rPr lang="zh-CN" altLang="en-US"/>
              <a:t>变量的优化更新之后，需要重新计算阈值</a:t>
            </a:r>
            <a:r>
              <a:rPr lang="en-US" altLang="zh-CN"/>
              <a:t>b</a:t>
            </a:r>
            <a:r>
              <a:rPr lang="zh-CN" altLang="en-US"/>
              <a:t>和差值</a:t>
            </a:r>
            <a:r>
              <a:rPr lang="en-US" altLang="zh-CN"/>
              <a:t>E</a:t>
            </a:r>
            <a:r>
              <a:rPr lang="en-US" altLang="zh-CN" baseline="-25000"/>
              <a:t>i</a:t>
            </a:r>
            <a:r>
              <a:rPr lang="zh-CN" altLang="en-US"/>
              <a:t>。当</a:t>
            </a:r>
            <a:r>
              <a:rPr lang="en-US" altLang="zh-CN"/>
              <a:t>0&lt;β</a:t>
            </a:r>
            <a:r>
              <a:rPr lang="en-US" altLang="zh-CN" baseline="-25000"/>
              <a:t>1</a:t>
            </a:r>
            <a:r>
              <a:rPr lang="en-US" altLang="zh-CN" baseline="30000"/>
              <a:t>new</a:t>
            </a:r>
            <a:r>
              <a:rPr lang="en-US" altLang="zh-CN"/>
              <a:t>&lt;C</a:t>
            </a:r>
            <a:r>
              <a:rPr lang="zh-CN" altLang="en-US"/>
              <a:t>时，有：</a:t>
            </a:r>
            <a:endParaRPr lang="zh-CN" altLang="en-US"/>
          </a:p>
          <a:p>
            <a:r>
              <a:rPr lang="en-US" altLang="zh-CN"/>
              <a:t> </a:t>
            </a:r>
            <a:r>
              <a:rPr lang="zh-CN" altLang="en-US"/>
              <a:t>化简可得：</a:t>
            </a:r>
            <a:endParaRPr lang="zh-CN" altLang="en-US"/>
          </a:p>
        </p:txBody>
      </p:sp>
      <p:sp>
        <p:nvSpPr>
          <p:cNvPr id="4" name="标题 3"/>
          <p:cNvSpPr>
            <a:spLocks noGrp="1"/>
          </p:cNvSpPr>
          <p:nvPr>
            <p:ph type="title"/>
          </p:nvPr>
        </p:nvSpPr>
        <p:spPr/>
        <p:txBody>
          <a:bodyPr>
            <a:normAutofit/>
          </a:bodyPr>
          <a:p>
            <a:r>
              <a:rPr lang="en-US" altLang="zh-CN"/>
              <a:t>SMO</a:t>
            </a:r>
            <a:br>
              <a:rPr lang="en-US" altLang="zh-CN"/>
            </a:br>
            <a:r>
              <a:rPr lang="zh-CN" altLang="en-US" sz="2200"/>
              <a:t>计算阈值</a:t>
            </a:r>
            <a:r>
              <a:rPr lang="en-US" altLang="zh-CN" sz="2200"/>
              <a:t>b</a:t>
            </a:r>
            <a:r>
              <a:rPr lang="zh-CN" altLang="en-US" sz="2200"/>
              <a:t>和差值</a:t>
            </a:r>
            <a:r>
              <a:rPr lang="en-US" altLang="zh-CN" sz="2200"/>
              <a:t>E</a:t>
            </a:r>
            <a:r>
              <a:rPr lang="en-US" altLang="zh-CN" sz="2200" baseline="-25000"/>
              <a:t>i</a:t>
            </a:r>
            <a:endParaRPr lang="en-US" altLang="zh-CN" sz="2200" baseline="-25000"/>
          </a:p>
        </p:txBody>
      </p:sp>
      <p:graphicFrame>
        <p:nvGraphicFramePr>
          <p:cNvPr id="5" name="对象 4">
            <a:hlinkClick r:id="" action="ppaction://ole?verb="/>
          </p:cNvPr>
          <p:cNvGraphicFramePr>
            <a:graphicFrameLocks noChangeAspect="1"/>
          </p:cNvGraphicFramePr>
          <p:nvPr/>
        </p:nvGraphicFramePr>
        <p:xfrm>
          <a:off x="4699169" y="1782752"/>
          <a:ext cx="3131240" cy="872963"/>
        </p:xfrm>
        <a:graphic>
          <a:graphicData uri="http://schemas.openxmlformats.org/presentationml/2006/ole">
            <mc:AlternateContent xmlns:mc="http://schemas.openxmlformats.org/markup-compatibility/2006">
              <mc:Choice xmlns:v="urn:schemas-microsoft-com:vml" Requires="v">
                <p:oleObj spid="_x0000_s12289" name="" r:id="rId1" imgW="1548765" imgH="431800" progId="Equation.KSEE3">
                  <p:embed/>
                </p:oleObj>
              </mc:Choice>
              <mc:Fallback>
                <p:oleObj name="" r:id="rId1" imgW="1548765" imgH="431800" progId="Equation.KSEE3">
                  <p:embed/>
                  <p:pic>
                    <p:nvPicPr>
                      <p:cNvPr id="0" name="图片 12288"/>
                      <p:cNvPicPr/>
                      <p:nvPr/>
                    </p:nvPicPr>
                    <p:blipFill>
                      <a:blip r:embed="rId2"/>
                      <a:stretch>
                        <a:fillRect/>
                      </a:stretch>
                    </p:blipFill>
                    <p:spPr>
                      <a:xfrm>
                        <a:off x="4699169" y="1782752"/>
                        <a:ext cx="3131240" cy="872963"/>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917506" y="2867152"/>
          <a:ext cx="8856610" cy="1239291"/>
        </p:xfrm>
        <a:graphic>
          <a:graphicData uri="http://schemas.openxmlformats.org/presentationml/2006/ole">
            <mc:AlternateContent xmlns:mc="http://schemas.openxmlformats.org/markup-compatibility/2006">
              <mc:Choice xmlns:v="urn:schemas-microsoft-com:vml" Requires="v">
                <p:oleObj spid="_x0000_s12290" name="" r:id="rId3" imgW="3086100" imgH="431800" progId="Equation.KSEE3">
                  <p:embed/>
                </p:oleObj>
              </mc:Choice>
              <mc:Fallback>
                <p:oleObj name="" r:id="rId3" imgW="3086100" imgH="431800" progId="Equation.KSEE3">
                  <p:embed/>
                  <p:pic>
                    <p:nvPicPr>
                      <p:cNvPr id="0" name="图片 12289"/>
                      <p:cNvPicPr/>
                      <p:nvPr/>
                    </p:nvPicPr>
                    <p:blipFill>
                      <a:blip r:embed="rId4"/>
                      <a:stretch>
                        <a:fillRect/>
                      </a:stretch>
                    </p:blipFill>
                    <p:spPr>
                      <a:xfrm>
                        <a:off x="1917506" y="2867152"/>
                        <a:ext cx="8856610" cy="1239291"/>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35382" y="5206671"/>
          <a:ext cx="11040605" cy="680594"/>
        </p:xfrm>
        <a:graphic>
          <a:graphicData uri="http://schemas.openxmlformats.org/presentationml/2006/ole">
            <mc:AlternateContent xmlns:mc="http://schemas.openxmlformats.org/markup-compatibility/2006">
              <mc:Choice xmlns:v="urn:schemas-microsoft-com:vml" Requires="v">
                <p:oleObj spid="_x0000_s12291" name="" r:id="rId5" imgW="3708400" imgH="228600" progId="Equation.KSEE3">
                  <p:embed/>
                </p:oleObj>
              </mc:Choice>
              <mc:Fallback>
                <p:oleObj name="" r:id="rId5" imgW="3708400" imgH="228600" progId="Equation.KSEE3">
                  <p:embed/>
                  <p:pic>
                    <p:nvPicPr>
                      <p:cNvPr id="0" name="图片 12290"/>
                      <p:cNvPicPr/>
                      <p:nvPr/>
                    </p:nvPicPr>
                    <p:blipFill>
                      <a:blip r:embed="rId6"/>
                      <a:stretch>
                        <a:fillRect/>
                      </a:stretch>
                    </p:blipFill>
                    <p:spPr>
                      <a:xfrm>
                        <a:off x="535382" y="5206671"/>
                        <a:ext cx="11040605" cy="680594"/>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35065" y="3906432"/>
          <a:ext cx="10645074" cy="1089458"/>
        </p:xfrm>
        <a:graphic>
          <a:graphicData uri="http://schemas.openxmlformats.org/presentationml/2006/ole">
            <mc:AlternateContent xmlns:mc="http://schemas.openxmlformats.org/markup-compatibility/2006">
              <mc:Choice xmlns:v="urn:schemas-microsoft-com:vml" Requires="v">
                <p:oleObj spid="_x0000_s11265" name="" r:id="rId7" imgW="4343400" imgH="444500" progId="Equation.KSEE3">
                  <p:embed/>
                </p:oleObj>
              </mc:Choice>
              <mc:Fallback>
                <p:oleObj name="" r:id="rId7" imgW="4343400" imgH="444500" progId="Equation.KSEE3">
                  <p:embed/>
                  <p:pic>
                    <p:nvPicPr>
                      <p:cNvPr id="0" name="图片 11264"/>
                      <p:cNvPicPr/>
                      <p:nvPr/>
                    </p:nvPicPr>
                    <p:blipFill>
                      <a:blip r:embed="rId8"/>
                      <a:stretch>
                        <a:fillRect/>
                      </a:stretch>
                    </p:blipFill>
                    <p:spPr>
                      <a:xfrm>
                        <a:off x="535065" y="3906432"/>
                        <a:ext cx="10645074" cy="108945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990725"/>
            <a:ext cx="10515600" cy="4186555"/>
          </a:xfrm>
        </p:spPr>
        <p:txBody>
          <a:bodyPr/>
          <a:p>
            <a:r>
              <a:rPr lang="en-US" altLang="zh-CN"/>
              <a:t> </a:t>
            </a:r>
            <a:r>
              <a:rPr lang="zh-CN" altLang="en-US"/>
              <a:t>同样的当</a:t>
            </a:r>
            <a:r>
              <a:rPr lang="en-US" altLang="zh-CN"/>
              <a:t>β</a:t>
            </a:r>
            <a:r>
              <a:rPr lang="en-US" altLang="zh-CN" baseline="-25000"/>
              <a:t>2</a:t>
            </a:r>
            <a:r>
              <a:rPr lang="zh-CN" altLang="en-US"/>
              <a:t>的取值为</a:t>
            </a:r>
            <a:r>
              <a:rPr lang="en-US" altLang="zh-CN"/>
              <a:t>: 0&lt;</a:t>
            </a:r>
            <a:r>
              <a:rPr lang="en-US" altLang="zh-CN">
                <a:sym typeface="+mn-ea"/>
              </a:rPr>
              <a:t>β</a:t>
            </a:r>
            <a:r>
              <a:rPr lang="en-US" altLang="zh-CN" baseline="-25000">
                <a:sym typeface="+mn-ea"/>
              </a:rPr>
              <a:t>2</a:t>
            </a:r>
            <a:r>
              <a:rPr lang="en-US" altLang="zh-CN"/>
              <a:t>&lt;C</a:t>
            </a:r>
            <a:r>
              <a:rPr lang="zh-CN" altLang="en-US"/>
              <a:t>的时候，我们也可以得到</a:t>
            </a:r>
            <a:endParaRPr lang="zh-CN" altLang="en-US"/>
          </a:p>
          <a:p>
            <a:endParaRPr lang="zh-CN" altLang="en-US"/>
          </a:p>
          <a:p>
            <a:endParaRPr lang="zh-CN" altLang="en-US"/>
          </a:p>
          <a:p>
            <a:r>
              <a:rPr lang="zh-CN" altLang="en-US"/>
              <a:t> 最终计算出来的</a:t>
            </a:r>
            <a:r>
              <a:rPr lang="en-US" altLang="zh-CN"/>
              <a:t>b</a:t>
            </a:r>
            <a:r>
              <a:rPr lang="zh-CN" altLang="en-US"/>
              <a:t>为：</a:t>
            </a:r>
            <a:endParaRPr lang="zh-CN" altLang="en-US"/>
          </a:p>
        </p:txBody>
      </p:sp>
      <p:sp>
        <p:nvSpPr>
          <p:cNvPr id="4" name="标题 3"/>
          <p:cNvSpPr>
            <a:spLocks noGrp="1"/>
          </p:cNvSpPr>
          <p:nvPr>
            <p:ph type="title"/>
          </p:nvPr>
        </p:nvSpPr>
        <p:spPr/>
        <p:txBody>
          <a:bodyPr>
            <a:normAutofit/>
          </a:bodyPr>
          <a:p>
            <a:r>
              <a:rPr lang="en-US" altLang="zh-CN"/>
              <a:t>SMO</a:t>
            </a:r>
            <a:br>
              <a:rPr lang="en-US" altLang="zh-CN"/>
            </a:br>
            <a:r>
              <a:rPr lang="zh-CN" altLang="en-US" sz="2200"/>
              <a:t>计算阈值</a:t>
            </a:r>
            <a:r>
              <a:rPr lang="en-US" altLang="zh-CN" sz="2200"/>
              <a:t>b</a:t>
            </a:r>
            <a:r>
              <a:rPr lang="zh-CN" altLang="en-US" sz="2200"/>
              <a:t>和差值</a:t>
            </a:r>
            <a:r>
              <a:rPr lang="en-US" altLang="zh-CN" sz="2200"/>
              <a:t>E</a:t>
            </a:r>
            <a:r>
              <a:rPr lang="en-US" altLang="zh-CN" sz="2200" baseline="-25000"/>
              <a:t>i</a:t>
            </a:r>
            <a:endParaRPr lang="en-US" altLang="zh-CN" sz="2200" baseline="-25000"/>
          </a:p>
        </p:txBody>
      </p:sp>
      <p:graphicFrame>
        <p:nvGraphicFramePr>
          <p:cNvPr id="7" name="对象 6">
            <a:hlinkClick r:id="" action="ppaction://ole?verb="/>
          </p:cNvPr>
          <p:cNvGraphicFramePr>
            <a:graphicFrameLocks noChangeAspect="1"/>
          </p:cNvGraphicFramePr>
          <p:nvPr/>
        </p:nvGraphicFramePr>
        <p:xfrm>
          <a:off x="811246" y="1142797"/>
          <a:ext cx="10700943" cy="680594"/>
        </p:xfrm>
        <a:graphic>
          <a:graphicData uri="http://schemas.openxmlformats.org/presentationml/2006/ole">
            <mc:AlternateContent xmlns:mc="http://schemas.openxmlformats.org/markup-compatibility/2006">
              <mc:Choice xmlns:v="urn:schemas-microsoft-com:vml" Requires="v">
                <p:oleObj spid="_x0000_s12291" name="" r:id="rId1" imgW="3594100" imgH="228600" progId="Equation.KSEE3">
                  <p:embed/>
                </p:oleObj>
              </mc:Choice>
              <mc:Fallback>
                <p:oleObj name="" r:id="rId1" imgW="3594100" imgH="228600" progId="Equation.KSEE3">
                  <p:embed/>
                  <p:pic>
                    <p:nvPicPr>
                      <p:cNvPr id="0" name="图片 12290"/>
                      <p:cNvPicPr/>
                      <p:nvPr/>
                    </p:nvPicPr>
                    <p:blipFill>
                      <a:blip r:embed="rId2"/>
                      <a:stretch>
                        <a:fillRect/>
                      </a:stretch>
                    </p:blipFill>
                    <p:spPr>
                      <a:xfrm>
                        <a:off x="811246" y="1142797"/>
                        <a:ext cx="10700943" cy="680594"/>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773153" y="3261504"/>
          <a:ext cx="10777129" cy="680594"/>
        </p:xfrm>
        <a:graphic>
          <a:graphicData uri="http://schemas.openxmlformats.org/presentationml/2006/ole">
            <mc:AlternateContent xmlns:mc="http://schemas.openxmlformats.org/markup-compatibility/2006">
              <mc:Choice xmlns:v="urn:schemas-microsoft-com:vml" Requires="v">
                <p:oleObj spid="_x0000_s9" name="" r:id="rId3" imgW="3619500" imgH="228600" progId="Equation.KSEE3">
                  <p:embed/>
                </p:oleObj>
              </mc:Choice>
              <mc:Fallback>
                <p:oleObj name="" r:id="rId3" imgW="3619500" imgH="228600" progId="Equation.KSEE3">
                  <p:embed/>
                  <p:pic>
                    <p:nvPicPr>
                      <p:cNvPr id="0" name="图片 12290"/>
                      <p:cNvPicPr/>
                      <p:nvPr/>
                    </p:nvPicPr>
                    <p:blipFill>
                      <a:blip r:embed="rId4"/>
                      <a:stretch>
                        <a:fillRect/>
                      </a:stretch>
                    </p:blipFill>
                    <p:spPr>
                      <a:xfrm>
                        <a:off x="773153" y="3261504"/>
                        <a:ext cx="10777129" cy="680594"/>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3740247" y="4919267"/>
          <a:ext cx="3636607" cy="1411979"/>
        </p:xfrm>
        <a:graphic>
          <a:graphicData uri="http://schemas.openxmlformats.org/presentationml/2006/ole">
            <mc:AlternateContent xmlns:mc="http://schemas.openxmlformats.org/markup-compatibility/2006">
              <mc:Choice xmlns:v="urn:schemas-microsoft-com:vml" Requires="v">
                <p:oleObj spid="_x0000_s13314" name="" r:id="rId5" imgW="1079500" imgH="419100" progId="Equation.KSEE3">
                  <p:embed/>
                </p:oleObj>
              </mc:Choice>
              <mc:Fallback>
                <p:oleObj name="" r:id="rId5" imgW="1079500" imgH="419100" progId="Equation.KSEE3">
                  <p:embed/>
                  <p:pic>
                    <p:nvPicPr>
                      <p:cNvPr id="0" name="图片 13313"/>
                      <p:cNvPicPr/>
                      <p:nvPr/>
                    </p:nvPicPr>
                    <p:blipFill>
                      <a:blip r:embed="rId6"/>
                      <a:stretch>
                        <a:fillRect/>
                      </a:stretch>
                    </p:blipFill>
                    <p:spPr>
                      <a:xfrm>
                        <a:off x="3740247" y="4919267"/>
                        <a:ext cx="3636607" cy="141197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当更新计算阈值</a:t>
            </a:r>
            <a:r>
              <a:rPr lang="en-US" altLang="zh-CN"/>
              <a:t>b</a:t>
            </a:r>
            <a:r>
              <a:rPr lang="zh-CN" altLang="en-US"/>
              <a:t>后，就可以得到差值</a:t>
            </a:r>
            <a:r>
              <a:rPr lang="en-US" altLang="zh-CN"/>
              <a:t>E</a:t>
            </a:r>
            <a:r>
              <a:rPr lang="en-US" altLang="zh-CN" baseline="-25000"/>
              <a:t>i</a:t>
            </a:r>
            <a:r>
              <a:rPr lang="zh-CN" altLang="en-US"/>
              <a:t>为：</a:t>
            </a:r>
            <a:endParaRPr lang="zh-CN" altLang="en-US"/>
          </a:p>
        </p:txBody>
      </p:sp>
      <p:sp>
        <p:nvSpPr>
          <p:cNvPr id="4" name="标题 3"/>
          <p:cNvSpPr>
            <a:spLocks noGrp="1"/>
          </p:cNvSpPr>
          <p:nvPr>
            <p:ph type="title"/>
          </p:nvPr>
        </p:nvSpPr>
        <p:spPr/>
        <p:txBody>
          <a:bodyPr>
            <a:normAutofit/>
          </a:bodyPr>
          <a:p>
            <a:r>
              <a:rPr lang="en-US" altLang="zh-CN"/>
              <a:t>SMO</a:t>
            </a:r>
            <a:br>
              <a:rPr lang="en-US" altLang="zh-CN"/>
            </a:br>
            <a:r>
              <a:rPr lang="zh-CN" altLang="en-US" sz="2200"/>
              <a:t>计算阈值</a:t>
            </a:r>
            <a:r>
              <a:rPr lang="en-US" altLang="zh-CN" sz="2200"/>
              <a:t>b</a:t>
            </a:r>
            <a:r>
              <a:rPr lang="zh-CN" altLang="en-US" sz="2200"/>
              <a:t>和差值</a:t>
            </a:r>
            <a:r>
              <a:rPr lang="en-US" altLang="zh-CN" sz="2200"/>
              <a:t>E</a:t>
            </a:r>
            <a:r>
              <a:rPr lang="en-US" altLang="zh-CN" sz="2200" baseline="-25000"/>
              <a:t>i</a:t>
            </a:r>
            <a:endParaRPr lang="en-US" altLang="zh-CN" sz="2200" baseline="-25000"/>
          </a:p>
        </p:txBody>
      </p:sp>
      <p:graphicFrame>
        <p:nvGraphicFramePr>
          <p:cNvPr id="8" name="对象 7">
            <a:hlinkClick r:id="" action="ppaction://ole?verb="/>
          </p:cNvPr>
          <p:cNvGraphicFramePr>
            <a:graphicFrameLocks noChangeAspect="1"/>
          </p:cNvGraphicFramePr>
          <p:nvPr/>
        </p:nvGraphicFramePr>
        <p:xfrm>
          <a:off x="897583" y="2117333"/>
          <a:ext cx="10396200" cy="1089458"/>
        </p:xfrm>
        <a:graphic>
          <a:graphicData uri="http://schemas.openxmlformats.org/presentationml/2006/ole">
            <mc:AlternateContent xmlns:mc="http://schemas.openxmlformats.org/markup-compatibility/2006">
              <mc:Choice xmlns:v="urn:schemas-microsoft-com:vml" Requires="v">
                <p:oleObj spid="_x0000_s11265" name="" r:id="rId1" imgW="4241800" imgH="444500" progId="Equation.KSEE3">
                  <p:embed/>
                </p:oleObj>
              </mc:Choice>
              <mc:Fallback>
                <p:oleObj name="" r:id="rId1" imgW="4241800" imgH="444500" progId="Equation.KSEE3">
                  <p:embed/>
                  <p:pic>
                    <p:nvPicPr>
                      <p:cNvPr id="0" name="图片 11264"/>
                      <p:cNvPicPr/>
                      <p:nvPr/>
                    </p:nvPicPr>
                    <p:blipFill>
                      <a:blip r:embed="rId2"/>
                      <a:stretch>
                        <a:fillRect/>
                      </a:stretch>
                    </p:blipFill>
                    <p:spPr>
                      <a:xfrm>
                        <a:off x="897583" y="2117333"/>
                        <a:ext cx="10396200" cy="108945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4020" y="795020"/>
            <a:ext cx="10939780" cy="5382260"/>
          </a:xfrm>
        </p:spPr>
        <p:txBody>
          <a:bodyPr>
            <a:normAutofit/>
          </a:bodyPr>
          <a:p>
            <a:r>
              <a:rPr lang="en-US" altLang="zh-CN" sz="2400">
                <a:sym typeface="+mn-ea"/>
              </a:rPr>
              <a:t> </a:t>
            </a:r>
            <a:r>
              <a:rPr lang="zh-CN" altLang="en-US" sz="2400">
                <a:sym typeface="+mn-ea"/>
              </a:rPr>
              <a:t>输入线性可分的</a:t>
            </a:r>
            <a:r>
              <a:rPr lang="en-US" altLang="zh-CN" sz="2400">
                <a:sym typeface="+mn-ea"/>
              </a:rPr>
              <a:t>m</a:t>
            </a:r>
            <a:r>
              <a:rPr lang="zh-CN" altLang="en-US" sz="2400">
                <a:sym typeface="+mn-ea"/>
              </a:rPr>
              <a:t>个样本数据</a:t>
            </a:r>
            <a:r>
              <a:rPr lang="en-US" altLang="zh-CN" sz="2400">
                <a:sym typeface="+mn-ea"/>
              </a:rPr>
              <a:t>{(x</a:t>
            </a:r>
            <a:r>
              <a:rPr lang="en-US" altLang="zh-CN" sz="2400" baseline="30000">
                <a:sym typeface="+mn-ea"/>
              </a:rPr>
              <a:t>1</a:t>
            </a:r>
            <a:r>
              <a:rPr lang="en-US" altLang="zh-CN" sz="2400">
                <a:sym typeface="+mn-ea"/>
              </a:rPr>
              <a:t>,y</a:t>
            </a:r>
            <a:r>
              <a:rPr lang="en-US" altLang="zh-CN" sz="2400" baseline="30000">
                <a:sym typeface="+mn-ea"/>
              </a:rPr>
              <a:t>1</a:t>
            </a:r>
            <a:r>
              <a:rPr lang="en-US" altLang="zh-CN" sz="2400">
                <a:sym typeface="+mn-ea"/>
              </a:rPr>
              <a:t>),(x</a:t>
            </a:r>
            <a:r>
              <a:rPr lang="en-US" altLang="zh-CN" sz="2400" baseline="30000">
                <a:sym typeface="+mn-ea"/>
              </a:rPr>
              <a:t>2</a:t>
            </a:r>
            <a:r>
              <a:rPr lang="en-US" altLang="zh-CN" sz="2400">
                <a:sym typeface="+mn-ea"/>
              </a:rPr>
              <a:t>,y</a:t>
            </a:r>
            <a:r>
              <a:rPr lang="en-US" altLang="zh-CN" sz="2400" baseline="30000">
                <a:sym typeface="+mn-ea"/>
              </a:rPr>
              <a:t>2</a:t>
            </a:r>
            <a:r>
              <a:rPr lang="en-US" altLang="zh-CN" sz="2400">
                <a:sym typeface="+mn-ea"/>
              </a:rPr>
              <a:t>),...,(x</a:t>
            </a:r>
            <a:r>
              <a:rPr lang="en-US" altLang="zh-CN" sz="2400" baseline="30000">
                <a:sym typeface="+mn-ea"/>
              </a:rPr>
              <a:t>m</a:t>
            </a:r>
            <a:r>
              <a:rPr lang="en-US" altLang="zh-CN" sz="2400">
                <a:sym typeface="+mn-ea"/>
              </a:rPr>
              <a:t>,y</a:t>
            </a:r>
            <a:r>
              <a:rPr lang="en-US" altLang="zh-CN" sz="2400" baseline="30000">
                <a:sym typeface="+mn-ea"/>
              </a:rPr>
              <a:t>m</a:t>
            </a:r>
            <a:r>
              <a:rPr lang="en-US" altLang="zh-CN" sz="2400">
                <a:sym typeface="+mn-ea"/>
              </a:rPr>
              <a:t>)}</a:t>
            </a:r>
            <a:r>
              <a:rPr lang="zh-CN" altLang="en-US" sz="2400">
                <a:sym typeface="+mn-ea"/>
              </a:rPr>
              <a:t>，其中</a:t>
            </a:r>
            <a:r>
              <a:rPr lang="en-US" altLang="zh-CN" sz="2400">
                <a:sym typeface="+mn-ea"/>
              </a:rPr>
              <a:t>x</a:t>
            </a:r>
            <a:r>
              <a:rPr lang="zh-CN" altLang="en-US" sz="2400">
                <a:sym typeface="+mn-ea"/>
              </a:rPr>
              <a:t>为</a:t>
            </a:r>
            <a:r>
              <a:rPr lang="en-US" altLang="zh-CN" sz="2400">
                <a:sym typeface="+mn-ea"/>
              </a:rPr>
              <a:t>n</a:t>
            </a:r>
            <a:r>
              <a:rPr lang="zh-CN" altLang="en-US" sz="2400">
                <a:sym typeface="+mn-ea"/>
              </a:rPr>
              <a:t>维的特征向量，</a:t>
            </a:r>
            <a:r>
              <a:rPr lang="en-US" altLang="zh-CN" sz="2400">
                <a:sym typeface="+mn-ea"/>
              </a:rPr>
              <a:t>y</a:t>
            </a:r>
            <a:r>
              <a:rPr lang="zh-CN" altLang="en-US" sz="2400">
                <a:sym typeface="+mn-ea"/>
              </a:rPr>
              <a:t>为二元输出，取值为</a:t>
            </a:r>
            <a:r>
              <a:rPr lang="en-US" altLang="zh-CN" sz="2400">
                <a:sym typeface="+mn-ea"/>
              </a:rPr>
              <a:t>+1</a:t>
            </a:r>
            <a:r>
              <a:rPr lang="zh-CN" altLang="en-US" sz="2400">
                <a:sym typeface="+mn-ea"/>
              </a:rPr>
              <a:t>或者</a:t>
            </a:r>
            <a:r>
              <a:rPr lang="en-US" altLang="zh-CN" sz="2400">
                <a:sym typeface="+mn-ea"/>
              </a:rPr>
              <a:t>-1</a:t>
            </a:r>
            <a:r>
              <a:rPr lang="zh-CN" altLang="en-US" sz="2400">
                <a:sym typeface="+mn-ea"/>
              </a:rPr>
              <a:t>；精度为</a:t>
            </a:r>
            <a:r>
              <a:rPr lang="en-US" altLang="zh-CN" sz="2400">
                <a:sym typeface="+mn-ea"/>
              </a:rPr>
              <a:t>e</a:t>
            </a:r>
            <a:r>
              <a:rPr lang="zh-CN" altLang="en-US" sz="2400">
                <a:sym typeface="+mn-ea"/>
              </a:rPr>
              <a:t>。</a:t>
            </a:r>
            <a:endParaRPr lang="zh-CN" altLang="en-US" sz="2400"/>
          </a:p>
          <a:p>
            <a:pPr lvl="1"/>
            <a:r>
              <a:rPr lang="zh-CN" altLang="en-US">
                <a:sym typeface="+mn-ea"/>
              </a:rPr>
              <a:t> 取初值</a:t>
            </a:r>
            <a:r>
              <a:rPr lang="en-US" altLang="zh-CN">
                <a:sym typeface="+mn-ea"/>
              </a:rPr>
              <a:t>β</a:t>
            </a:r>
            <a:r>
              <a:rPr lang="en-US" altLang="zh-CN" baseline="30000">
                <a:sym typeface="+mn-ea"/>
              </a:rPr>
              <a:t>0</a:t>
            </a:r>
            <a:r>
              <a:rPr lang="en-US" altLang="zh-CN">
                <a:sym typeface="+mn-ea"/>
              </a:rPr>
              <a:t>=0</a:t>
            </a:r>
            <a:r>
              <a:rPr lang="zh-CN" altLang="en-US">
                <a:sym typeface="+mn-ea"/>
              </a:rPr>
              <a:t>，</a:t>
            </a:r>
            <a:r>
              <a:rPr lang="en-US" altLang="zh-CN">
                <a:sym typeface="+mn-ea"/>
              </a:rPr>
              <a:t>k=0</a:t>
            </a:r>
            <a:r>
              <a:rPr lang="zh-CN" altLang="en-US">
                <a:sym typeface="+mn-ea"/>
              </a:rPr>
              <a:t>；</a:t>
            </a:r>
            <a:endParaRPr lang="zh-CN" altLang="en-US">
              <a:sym typeface="+mn-ea"/>
            </a:endParaRPr>
          </a:p>
          <a:p>
            <a:pPr lvl="1"/>
            <a:r>
              <a:rPr lang="zh-CN" altLang="en-US"/>
              <a:t> 选择需要进行更新的两个变量</a:t>
            </a:r>
            <a:r>
              <a:rPr lang="en-US" altLang="zh-CN"/>
              <a:t>: β</a:t>
            </a:r>
            <a:r>
              <a:rPr lang="en-US" altLang="zh-CN" baseline="-25000"/>
              <a:t>1</a:t>
            </a:r>
            <a:r>
              <a:rPr lang="en-US" altLang="zh-CN" baseline="30000"/>
              <a:t>k</a:t>
            </a:r>
            <a:r>
              <a:rPr lang="zh-CN" altLang="en-US"/>
              <a:t>和</a:t>
            </a:r>
            <a:r>
              <a:rPr lang="en-US" altLang="zh-CN"/>
              <a:t>β</a:t>
            </a:r>
            <a:r>
              <a:rPr lang="en-US" altLang="zh-CN" baseline="-25000"/>
              <a:t>2</a:t>
            </a:r>
            <a:r>
              <a:rPr lang="en-US" altLang="zh-CN" baseline="30000"/>
              <a:t>k</a:t>
            </a:r>
            <a:r>
              <a:rPr lang="zh-CN" altLang="en-US"/>
              <a:t>，计算出来新的</a:t>
            </a:r>
            <a:r>
              <a:rPr lang="en-US" altLang="zh-CN"/>
              <a:t>β</a:t>
            </a:r>
            <a:r>
              <a:rPr lang="en-US" altLang="zh-CN" baseline="-25000"/>
              <a:t>2</a:t>
            </a:r>
            <a:r>
              <a:rPr lang="en-US" altLang="zh-CN" baseline="30000"/>
              <a:t>new,unt</a:t>
            </a:r>
            <a:r>
              <a:rPr lang="zh-CN" altLang="en-US"/>
              <a:t>；</a:t>
            </a:r>
            <a:endParaRPr lang="zh-CN" altLang="en-US"/>
          </a:p>
          <a:p>
            <a:pPr lvl="1"/>
            <a:endParaRPr lang="zh-CN" altLang="en-US"/>
          </a:p>
          <a:p>
            <a:pPr lvl="1"/>
            <a:endParaRPr lang="zh-CN" altLang="en-US"/>
          </a:p>
          <a:p>
            <a:pPr lvl="1"/>
            <a:r>
              <a:rPr lang="zh-CN" altLang="en-US"/>
              <a:t> 按照下列式子求出具体的</a:t>
            </a:r>
            <a:r>
              <a:rPr lang="en-US" altLang="zh-CN">
                <a:sym typeface="+mn-ea"/>
              </a:rPr>
              <a:t>β</a:t>
            </a:r>
            <a:r>
              <a:rPr lang="en-US" altLang="zh-CN" baseline="-25000">
                <a:sym typeface="+mn-ea"/>
              </a:rPr>
              <a:t>2</a:t>
            </a:r>
            <a:r>
              <a:rPr lang="en-US" altLang="zh-CN" baseline="30000">
                <a:sym typeface="+mn-ea"/>
              </a:rPr>
              <a:t>k+1</a:t>
            </a:r>
            <a:r>
              <a:rPr lang="en-US" altLang="zh-CN"/>
              <a:t>;</a:t>
            </a:r>
            <a:endParaRPr lang="en-US" altLang="zh-CN"/>
          </a:p>
        </p:txBody>
      </p:sp>
      <p:sp>
        <p:nvSpPr>
          <p:cNvPr id="4" name="标题 3"/>
          <p:cNvSpPr>
            <a:spLocks noGrp="1"/>
          </p:cNvSpPr>
          <p:nvPr>
            <p:ph type="title"/>
          </p:nvPr>
        </p:nvSpPr>
        <p:spPr/>
        <p:txBody>
          <a:bodyPr/>
          <a:p>
            <a:r>
              <a:rPr lang="en-US" altLang="zh-CN"/>
              <a:t>SMO</a:t>
            </a:r>
            <a:r>
              <a:rPr lang="zh-CN" altLang="en-US"/>
              <a:t>算法流程总结</a:t>
            </a:r>
            <a:endParaRPr lang="zh-CN" altLang="en-US"/>
          </a:p>
        </p:txBody>
      </p:sp>
      <p:graphicFrame>
        <p:nvGraphicFramePr>
          <p:cNvPr id="9" name="对象 8">
            <a:hlinkClick r:id="" action="ppaction://ole?verb="/>
          </p:cNvPr>
          <p:cNvGraphicFramePr>
            <a:graphicFrameLocks noChangeAspect="1"/>
          </p:cNvGraphicFramePr>
          <p:nvPr/>
        </p:nvGraphicFramePr>
        <p:xfrm>
          <a:off x="3642160" y="3407416"/>
          <a:ext cx="4750190" cy="1103426"/>
        </p:xfrm>
        <a:graphic>
          <a:graphicData uri="http://schemas.openxmlformats.org/presentationml/2006/ole">
            <mc:AlternateContent xmlns:mc="http://schemas.openxmlformats.org/markup-compatibility/2006">
              <mc:Choice xmlns:v="urn:schemas-microsoft-com:vml" Requires="v">
                <p:oleObj spid="_x0000_s8194" name="" r:id="rId1" imgW="1968500" imgH="457200" progId="Equation.KSEE3">
                  <p:embed/>
                </p:oleObj>
              </mc:Choice>
              <mc:Fallback>
                <p:oleObj name="" r:id="rId1" imgW="1968500" imgH="457200" progId="Equation.KSEE3">
                  <p:embed/>
                  <p:pic>
                    <p:nvPicPr>
                      <p:cNvPr id="0" name="图片 8193"/>
                      <p:cNvPicPr/>
                      <p:nvPr/>
                    </p:nvPicPr>
                    <p:blipFill>
                      <a:blip r:embed="rId2"/>
                      <a:stretch>
                        <a:fillRect/>
                      </a:stretch>
                    </p:blipFill>
                    <p:spPr>
                      <a:xfrm>
                        <a:off x="3642160" y="3407416"/>
                        <a:ext cx="4750190" cy="1103426"/>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642441" y="5005422"/>
          <a:ext cx="4364817" cy="1757989"/>
        </p:xfrm>
        <a:graphic>
          <a:graphicData uri="http://schemas.openxmlformats.org/presentationml/2006/ole">
            <mc:AlternateContent xmlns:mc="http://schemas.openxmlformats.org/markup-compatibility/2006">
              <mc:Choice xmlns:v="urn:schemas-microsoft-com:vml" Requires="v">
                <p:oleObj spid="_x0000_s10241" name="" r:id="rId3" imgW="1955800" imgH="787400" progId="Equation.KSEE3">
                  <p:embed/>
                </p:oleObj>
              </mc:Choice>
              <mc:Fallback>
                <p:oleObj name="" r:id="rId3" imgW="1955800" imgH="787400" progId="Equation.KSEE3">
                  <p:embed/>
                  <p:pic>
                    <p:nvPicPr>
                      <p:cNvPr id="0" name="图片 10240"/>
                      <p:cNvPicPr/>
                      <p:nvPr/>
                    </p:nvPicPr>
                    <p:blipFill>
                      <a:blip r:embed="rId4"/>
                      <a:stretch>
                        <a:fillRect/>
                      </a:stretch>
                    </p:blipFill>
                    <p:spPr>
                      <a:xfrm>
                        <a:off x="3642441" y="5005422"/>
                        <a:ext cx="4364817" cy="175798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14439</Words>
  <Application>WPS 演示</Application>
  <PresentationFormat>宽屏</PresentationFormat>
  <Paragraphs>869</Paragraphs>
  <Slides>112</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239</vt:i4>
      </vt:variant>
      <vt:variant>
        <vt:lpstr>幻灯片标题</vt:lpstr>
      </vt:variant>
      <vt:variant>
        <vt:i4>112</vt:i4>
      </vt:variant>
    </vt:vector>
  </HeadingPairs>
  <TitlesOfParts>
    <vt:vector size="360" baseType="lpstr">
      <vt:lpstr>Arial</vt:lpstr>
      <vt:lpstr>宋体</vt:lpstr>
      <vt:lpstr>Wingdings</vt:lpstr>
      <vt:lpstr>微软雅黑</vt:lpstr>
      <vt:lpstr>Calibri</vt:lpstr>
      <vt:lpstr>Arial Unicode MS</vt:lpstr>
      <vt:lpstr>Calibri Light</vt:lpstr>
      <vt:lpstr>黑体</vt:lpstr>
      <vt:lpstr>自定义设计方案</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课程要求</vt:lpstr>
      <vt:lpstr>课程内容</vt:lpstr>
      <vt:lpstr>梯度下降法</vt:lpstr>
      <vt:lpstr>梯度下降法</vt:lpstr>
      <vt:lpstr>梯度下降法</vt:lpstr>
      <vt:lpstr>梯度下降法</vt:lpstr>
      <vt:lpstr>梯度下降法</vt:lpstr>
      <vt:lpstr>梯度下降法</vt:lpstr>
      <vt:lpstr>梯度下降法案例代码</vt:lpstr>
      <vt:lpstr>梯度下降法案例代码</vt:lpstr>
      <vt:lpstr>有约束的最优化问题</vt:lpstr>
      <vt:lpstr>拉格朗日乘子法</vt:lpstr>
      <vt:lpstr>拉格朗日乘子法理解</vt:lpstr>
      <vt:lpstr>对偶问题</vt:lpstr>
      <vt:lpstr>KKT条件</vt:lpstr>
      <vt:lpstr>KKT条件理解</vt:lpstr>
      <vt:lpstr>KKT条件理解</vt:lpstr>
      <vt:lpstr>KKT理解</vt:lpstr>
      <vt:lpstr>KKT理解</vt:lpstr>
      <vt:lpstr>KKT理解</vt:lpstr>
      <vt:lpstr>KKT条件总结</vt:lpstr>
      <vt:lpstr>高中距离知识回顾</vt:lpstr>
      <vt:lpstr>感知器模型</vt:lpstr>
      <vt:lpstr>感知器模型</vt:lpstr>
      <vt:lpstr>感知器模型</vt:lpstr>
      <vt:lpstr>感知器模型</vt:lpstr>
      <vt:lpstr>SVM</vt:lpstr>
      <vt:lpstr>线性可分SVM</vt:lpstr>
      <vt:lpstr>线性可分SVM</vt:lpstr>
      <vt:lpstr>线性可分SVM</vt:lpstr>
      <vt:lpstr>线性可分SVM</vt:lpstr>
      <vt:lpstr>线性可分SVM</vt:lpstr>
      <vt:lpstr>线性可分SVM</vt:lpstr>
      <vt:lpstr>线性可分SVM</vt:lpstr>
      <vt:lpstr>线性可分SVM</vt:lpstr>
      <vt:lpstr>线性可分SVM</vt:lpstr>
      <vt:lpstr>线性可分SVM</vt:lpstr>
      <vt:lpstr>线性可分SVM</vt:lpstr>
      <vt:lpstr>线性可分SVM</vt:lpstr>
      <vt:lpstr>线性可分SVM</vt:lpstr>
      <vt:lpstr>线性可分SVM算法流程</vt:lpstr>
      <vt:lpstr>线性可分SVM案例</vt:lpstr>
      <vt:lpstr>线性可分SVM总结</vt:lpstr>
      <vt:lpstr>SVM的软间隔模型</vt:lpstr>
      <vt:lpstr>SVM的软间隔模型</vt:lpstr>
      <vt:lpstr>SVM的软间隔模型</vt:lpstr>
      <vt:lpstr>SVM的软间隔模型</vt:lpstr>
      <vt:lpstr>SVM的软间隔模型</vt:lpstr>
      <vt:lpstr>SVM的软间隔模型</vt:lpstr>
      <vt:lpstr>SVM的软间隔模型</vt:lpstr>
      <vt:lpstr>SVM的软间隔模型</vt:lpstr>
      <vt:lpstr>SVM的软间隔模型算法流程</vt:lpstr>
      <vt:lpstr>SVM的软间隔模型总结</vt:lpstr>
      <vt:lpstr>非线性可分SVM</vt:lpstr>
      <vt:lpstr>多项式回归回顾</vt:lpstr>
      <vt:lpstr>非线性可分SVM</vt:lpstr>
      <vt:lpstr>非线性可分SVM</vt:lpstr>
      <vt:lpstr>非线性可分SVM</vt:lpstr>
      <vt:lpstr>核函数</vt:lpstr>
      <vt:lpstr>核函数</vt:lpstr>
      <vt:lpstr>核函数</vt:lpstr>
      <vt:lpstr>核函数</vt:lpstr>
      <vt:lpstr>核函数</vt:lpstr>
      <vt:lpstr>核函数</vt:lpstr>
      <vt:lpstr>核函数总结</vt:lpstr>
      <vt:lpstr>高斯核公式证明(扩展)</vt:lpstr>
      <vt:lpstr>scitit-learn SVM算法库概述</vt:lpstr>
      <vt:lpstr>scitit-learn SVM算法库概述 分类算法</vt:lpstr>
      <vt:lpstr>scitit-learn SVM算法库概述 分类算法</vt:lpstr>
      <vt:lpstr>scitit-learn SVM算法库概述</vt:lpstr>
      <vt:lpstr>案例一：鸢尾花数据分类</vt:lpstr>
      <vt:lpstr>案例二：鸢尾花数据不同分类器效果比较</vt:lpstr>
      <vt:lpstr>案例二：鸢尾花数据不同分类器效果比较</vt:lpstr>
      <vt:lpstr>案例三：不同SVM核函数效果比较</vt:lpstr>
      <vt:lpstr>PowerPoint 演示文稿</vt:lpstr>
      <vt:lpstr>案例四：不同SVM惩罚参数C值不同效果比较</vt:lpstr>
      <vt:lpstr>案例五：异常值检测</vt:lpstr>
      <vt:lpstr>SMO</vt:lpstr>
      <vt:lpstr>SMO</vt:lpstr>
      <vt:lpstr>SMO</vt:lpstr>
      <vt:lpstr>SMO</vt:lpstr>
      <vt:lpstr>SMO</vt:lpstr>
      <vt:lpstr>SMO</vt:lpstr>
      <vt:lpstr>SMO</vt:lpstr>
      <vt:lpstr>SMO</vt:lpstr>
      <vt:lpstr>SMO 求解β2的值</vt:lpstr>
      <vt:lpstr>SMO 求解β2的值</vt:lpstr>
      <vt:lpstr>SMO算法</vt:lpstr>
      <vt:lpstr>SMO</vt:lpstr>
      <vt:lpstr>SMO</vt:lpstr>
      <vt:lpstr>SMO</vt:lpstr>
      <vt:lpstr>SMO</vt:lpstr>
      <vt:lpstr>SMO 第一个β变量的选择</vt:lpstr>
      <vt:lpstr>SMO 第二个β变量的选择</vt:lpstr>
      <vt:lpstr>SMO 计算阈值b和差值Ei</vt:lpstr>
      <vt:lpstr>SMO 计算阈值b和差值Ei</vt:lpstr>
      <vt:lpstr>SMO 计算阈值b和差值Ei</vt:lpstr>
      <vt:lpstr>SMO算法流程总结</vt:lpstr>
      <vt:lpstr>SMO算法流程总结</vt:lpstr>
      <vt:lpstr>SVR</vt:lpstr>
      <vt:lpstr>SVR</vt:lpstr>
      <vt:lpstr>SVR</vt:lpstr>
      <vt:lpstr>SVR</vt:lpstr>
      <vt:lpstr>SVR</vt:lpstr>
      <vt:lpstr>SVR</vt:lpstr>
      <vt:lpstr>scitit-learn SVM算法库概述 回归算法</vt:lpstr>
      <vt:lpstr>综合案例1：手写数字识别</vt:lpstr>
      <vt:lpstr>综合案例2：自定义SVM内部核函数</vt:lpstr>
      <vt:lpstr>综合案例3：使用SVM预测波士顿房价</vt:lpstr>
      <vt:lpstr>综合案例4：分类算法比较</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ibf</cp:lastModifiedBy>
  <cp:revision>86</cp:revision>
  <dcterms:created xsi:type="dcterms:W3CDTF">2014-03-19T02:43:00Z</dcterms:created>
  <dcterms:modified xsi:type="dcterms:W3CDTF">2018-11-06T07:39:08Z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